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1"/>
  </p:sldMasterIdLst>
  <p:notesMasterIdLst>
    <p:notesMasterId r:id="rId35"/>
  </p:notesMasterIdLst>
  <p:sldIdLst>
    <p:sldId id="256" r:id="rId2"/>
    <p:sldId id="279" r:id="rId3"/>
    <p:sldId id="280" r:id="rId4"/>
    <p:sldId id="275" r:id="rId5"/>
    <p:sldId id="281" r:id="rId6"/>
    <p:sldId id="276" r:id="rId7"/>
    <p:sldId id="282" r:id="rId8"/>
    <p:sldId id="287" r:id="rId9"/>
    <p:sldId id="288" r:id="rId10"/>
    <p:sldId id="289" r:id="rId11"/>
    <p:sldId id="284" r:id="rId12"/>
    <p:sldId id="285" r:id="rId13"/>
    <p:sldId id="286" r:id="rId14"/>
    <p:sldId id="283" r:id="rId15"/>
    <p:sldId id="277" r:id="rId16"/>
    <p:sldId id="278" r:id="rId17"/>
    <p:sldId id="290" r:id="rId18"/>
    <p:sldId id="291" r:id="rId19"/>
    <p:sldId id="293" r:id="rId20"/>
    <p:sldId id="295" r:id="rId21"/>
    <p:sldId id="305" r:id="rId22"/>
    <p:sldId id="258" r:id="rId23"/>
    <p:sldId id="296" r:id="rId24"/>
    <p:sldId id="304" r:id="rId25"/>
    <p:sldId id="261" r:id="rId26"/>
    <p:sldId id="300" r:id="rId27"/>
    <p:sldId id="260" r:id="rId28"/>
    <p:sldId id="303" r:id="rId29"/>
    <p:sldId id="298" r:id="rId30"/>
    <p:sldId id="302" r:id="rId31"/>
    <p:sldId id="297" r:id="rId32"/>
    <p:sldId id="299" r:id="rId33"/>
    <p:sldId id="292"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nsign Budi" initials="EB" lastIdx="1" clrIdx="0">
    <p:extLst>
      <p:ext uri="{19B8F6BF-5375-455C-9EA6-DF929625EA0E}">
        <p15:presenceInfo xmlns:p15="http://schemas.microsoft.com/office/powerpoint/2012/main" userId="1fec72114c51dde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74" d="100"/>
          <a:sy n="74" d="100"/>
        </p:scale>
        <p:origin x="84" y="7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jpeg>
</file>

<file path=ppt/media/image12.jpeg>
</file>

<file path=ppt/media/image13.jpeg>
</file>

<file path=ppt/media/image14.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E24808-9AA0-4E38-9ECB-04848D6C9995}" type="datetimeFigureOut">
              <a:rPr lang="id-ID" smtClean="0"/>
              <a:t>27-08-2019</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810C1A-DAA1-4955-8297-97240407C786}" type="slidenum">
              <a:rPr lang="id-ID" smtClean="0"/>
              <a:t>‹#›</a:t>
            </a:fld>
            <a:endParaRPr lang="id-ID"/>
          </a:p>
        </p:txBody>
      </p:sp>
    </p:spTree>
    <p:extLst>
      <p:ext uri="{BB962C8B-B14F-4D97-AF65-F5344CB8AC3E}">
        <p14:creationId xmlns:p14="http://schemas.microsoft.com/office/powerpoint/2010/main" val="10880710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p:cNvSpPr>
            <a:spLocks noGrp="1" noRot="1" noChangeAspect="1" noChangeArrowheads="1" noTextEdit="1"/>
          </p:cNvSpPr>
          <p:nvPr>
            <p:ph type="sldImg"/>
          </p:nvPr>
        </p:nvSpPr>
        <p:spPr>
          <a:xfrm>
            <a:off x="342900" y="696913"/>
            <a:ext cx="6197600" cy="3486150"/>
          </a:xfrm>
          <a:ln/>
        </p:spPr>
      </p:sp>
      <p:sp>
        <p:nvSpPr>
          <p:cNvPr id="91138" name="Rectangle 3"/>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5171535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p:cNvSpPr>
            <a:spLocks noGrp="1" noRot="1" noChangeAspect="1" noChangeArrowheads="1" noTextEdit="1"/>
          </p:cNvSpPr>
          <p:nvPr>
            <p:ph type="sldImg"/>
          </p:nvPr>
        </p:nvSpPr>
        <p:spPr>
          <a:xfrm>
            <a:off x="342900" y="696913"/>
            <a:ext cx="6197600" cy="3486150"/>
          </a:xfrm>
          <a:ln/>
        </p:spPr>
      </p:sp>
      <p:sp>
        <p:nvSpPr>
          <p:cNvPr id="95234" name="Rectangle 3"/>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4158648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63083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16694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43829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8/27/2019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23741565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8/27/2019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7431665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261614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939719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732349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13919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795849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99153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11999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87071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246042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78576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300783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960210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8A87A34-81AB-432B-8DAE-1953F412C126}" type="datetimeFigureOut">
              <a:rPr lang="en-US" smtClean="0"/>
              <a:pPr/>
              <a:t>8/27/2019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50132935"/>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hyperlink" Target="https://techcrunch.com/2019/08/26/vmware-is-bringing-vms-and-containers-together-taking-advantage-of-heptio-acquisition/"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Workshop :</a:t>
            </a:r>
            <a:br>
              <a:rPr lang="en-US" dirty="0" smtClean="0"/>
            </a:br>
            <a:r>
              <a:rPr lang="en-US" dirty="0" smtClean="0"/>
              <a:t/>
            </a:r>
            <a:br>
              <a:rPr lang="en-US" dirty="0" smtClean="0"/>
            </a:br>
            <a:r>
              <a:rPr lang="en-US" dirty="0" smtClean="0"/>
              <a:t>Virtualization </a:t>
            </a:r>
            <a:r>
              <a:rPr lang="en-US" dirty="0" smtClean="0"/>
              <a:t>vs Containerization</a:t>
            </a:r>
            <a:endParaRPr lang="id-ID" dirty="0"/>
          </a:p>
        </p:txBody>
      </p:sp>
      <p:sp>
        <p:nvSpPr>
          <p:cNvPr id="3" name="Subtitle 2"/>
          <p:cNvSpPr>
            <a:spLocks noGrp="1"/>
          </p:cNvSpPr>
          <p:nvPr>
            <p:ph type="subTitle" idx="1"/>
          </p:nvPr>
        </p:nvSpPr>
        <p:spPr/>
        <p:txBody>
          <a:bodyPr>
            <a:normAutofit fontScale="47500" lnSpcReduction="20000"/>
          </a:bodyPr>
          <a:lstStyle/>
          <a:p>
            <a:r>
              <a:rPr lang="en-US" dirty="0" smtClean="0"/>
              <a:t>Workshop </a:t>
            </a:r>
            <a:r>
              <a:rPr lang="en-US" dirty="0" err="1" smtClean="0"/>
              <a:t>virtualisasi</a:t>
            </a:r>
            <a:r>
              <a:rPr lang="en-US" dirty="0" smtClean="0"/>
              <a:t> </a:t>
            </a:r>
            <a:r>
              <a:rPr lang="en-US" dirty="0" err="1" smtClean="0"/>
              <a:t>dan</a:t>
            </a:r>
            <a:r>
              <a:rPr lang="en-US" dirty="0" smtClean="0"/>
              <a:t> </a:t>
            </a:r>
            <a:r>
              <a:rPr lang="en-US" dirty="0" err="1" smtClean="0"/>
              <a:t>kontainerisasi</a:t>
            </a:r>
            <a:r>
              <a:rPr lang="en-US" dirty="0"/>
              <a:t> </a:t>
            </a:r>
            <a:r>
              <a:rPr lang="en-US" dirty="0" err="1" smtClean="0"/>
              <a:t>dalam</a:t>
            </a:r>
            <a:r>
              <a:rPr lang="en-US" dirty="0" smtClean="0"/>
              <a:t> </a:t>
            </a:r>
            <a:r>
              <a:rPr lang="en-US" dirty="0" err="1" smtClean="0"/>
              <a:t>rangka</a:t>
            </a:r>
            <a:r>
              <a:rPr lang="en-US" dirty="0" smtClean="0"/>
              <a:t> knowledge sharing Prodi </a:t>
            </a:r>
            <a:r>
              <a:rPr lang="en-US" dirty="0" err="1" smtClean="0"/>
              <a:t>Teknik</a:t>
            </a:r>
            <a:r>
              <a:rPr lang="en-US" dirty="0" smtClean="0"/>
              <a:t> </a:t>
            </a:r>
            <a:r>
              <a:rPr lang="en-US" dirty="0" err="1" smtClean="0"/>
              <a:t>Informatika</a:t>
            </a:r>
            <a:r>
              <a:rPr lang="en-US" dirty="0" smtClean="0"/>
              <a:t> </a:t>
            </a:r>
            <a:r>
              <a:rPr lang="en-US" dirty="0" err="1" smtClean="0"/>
              <a:t>fakultas</a:t>
            </a:r>
            <a:r>
              <a:rPr lang="en-US" dirty="0" smtClean="0"/>
              <a:t> </a:t>
            </a:r>
            <a:r>
              <a:rPr lang="en-US" dirty="0" err="1" smtClean="0"/>
              <a:t>ilmu</a:t>
            </a:r>
            <a:r>
              <a:rPr lang="en-US" dirty="0" smtClean="0"/>
              <a:t> </a:t>
            </a:r>
            <a:r>
              <a:rPr lang="en-US" dirty="0" err="1" smtClean="0"/>
              <a:t>komputer</a:t>
            </a:r>
            <a:r>
              <a:rPr lang="en-US" dirty="0" smtClean="0"/>
              <a:t> </a:t>
            </a:r>
            <a:r>
              <a:rPr lang="en-US" dirty="0" err="1" smtClean="0"/>
              <a:t>universitas</a:t>
            </a:r>
            <a:r>
              <a:rPr lang="en-US" dirty="0" smtClean="0"/>
              <a:t> </a:t>
            </a:r>
            <a:r>
              <a:rPr lang="en-US" dirty="0" err="1" smtClean="0"/>
              <a:t>dian</a:t>
            </a:r>
            <a:r>
              <a:rPr lang="en-US" dirty="0" smtClean="0"/>
              <a:t> </a:t>
            </a:r>
            <a:r>
              <a:rPr lang="en-US" dirty="0" err="1" smtClean="0"/>
              <a:t>nuswantoro</a:t>
            </a:r>
            <a:r>
              <a:rPr lang="en-US" dirty="0" smtClean="0"/>
              <a:t> </a:t>
            </a:r>
            <a:r>
              <a:rPr lang="en-US" dirty="0" err="1" smtClean="0"/>
              <a:t>semarang</a:t>
            </a:r>
            <a:r>
              <a:rPr lang="en-US" dirty="0" smtClean="0"/>
              <a:t> – 29 </a:t>
            </a:r>
            <a:r>
              <a:rPr lang="en-US" dirty="0" err="1" smtClean="0"/>
              <a:t>Agustus</a:t>
            </a:r>
            <a:r>
              <a:rPr lang="en-US" dirty="0" smtClean="0"/>
              <a:t> 2019</a:t>
            </a:r>
          </a:p>
          <a:p>
            <a:endParaRPr lang="en-US" dirty="0" smtClean="0"/>
          </a:p>
          <a:p>
            <a:r>
              <a:rPr lang="en-US" dirty="0" smtClean="0"/>
              <a:t>By : L. Budi </a:t>
            </a:r>
            <a:r>
              <a:rPr lang="en-US" dirty="0" err="1" smtClean="0"/>
              <a:t>handoko</a:t>
            </a:r>
            <a:endParaRPr lang="id-ID" dirty="0"/>
          </a:p>
        </p:txBody>
      </p:sp>
    </p:spTree>
    <p:extLst>
      <p:ext uri="{BB962C8B-B14F-4D97-AF65-F5344CB8AC3E}">
        <p14:creationId xmlns:p14="http://schemas.microsoft.com/office/powerpoint/2010/main" val="14127248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a:spLocks noGrp="1" noChangeArrowheads="1"/>
          </p:cNvSpPr>
          <p:nvPr>
            <p:ph type="title"/>
          </p:nvPr>
        </p:nvSpPr>
        <p:spPr>
          <a:xfrm>
            <a:off x="483580" y="409362"/>
            <a:ext cx="7856537" cy="576263"/>
          </a:xfrm>
        </p:spPr>
        <p:txBody>
          <a:bodyPr/>
          <a:lstStyle/>
          <a:p>
            <a:r>
              <a:rPr lang="en-US" altLang="en-US" sz="2800" dirty="0"/>
              <a:t>Types of VMs – </a:t>
            </a:r>
            <a:r>
              <a:rPr lang="en-US" altLang="en-US" sz="2800" b="1" dirty="0"/>
              <a:t>Application Containment</a:t>
            </a:r>
          </a:p>
        </p:txBody>
      </p:sp>
      <p:sp>
        <p:nvSpPr>
          <p:cNvPr id="40962" name="Content Placeholder 2"/>
          <p:cNvSpPr>
            <a:spLocks noGrp="1" noChangeArrowheads="1"/>
          </p:cNvSpPr>
          <p:nvPr>
            <p:ph idx="1"/>
          </p:nvPr>
        </p:nvSpPr>
        <p:spPr>
          <a:xfrm>
            <a:off x="483580" y="1578522"/>
            <a:ext cx="11094527" cy="4899025"/>
          </a:xfrm>
        </p:spPr>
        <p:txBody>
          <a:bodyPr>
            <a:normAutofit/>
          </a:bodyPr>
          <a:lstStyle/>
          <a:p>
            <a:r>
              <a:rPr lang="en-US" altLang="en-US" dirty="0" smtClean="0"/>
              <a:t>Some goals of virtualization are segregation of apps, performance and resource management, easy start, stop, move, and management of them</a:t>
            </a:r>
          </a:p>
          <a:p>
            <a:r>
              <a:rPr lang="en-US" altLang="en-US" dirty="0" smtClean="0"/>
              <a:t>Can do those things without full-fledged virtualization</a:t>
            </a:r>
          </a:p>
          <a:p>
            <a:pPr lvl="1"/>
            <a:r>
              <a:rPr lang="en-US" altLang="en-US" dirty="0" smtClean="0"/>
              <a:t>If applications compiled for the host operating system, don’t need full virtualization to meet these goals</a:t>
            </a:r>
          </a:p>
          <a:p>
            <a:r>
              <a:rPr lang="en-US" altLang="en-US" dirty="0" smtClean="0"/>
              <a:t>Oracle </a:t>
            </a:r>
            <a:r>
              <a:rPr lang="en-US" altLang="en-US" b="1" dirty="0" smtClean="0">
                <a:solidFill>
                  <a:srgbClr val="3366FF"/>
                </a:solidFill>
              </a:rPr>
              <a:t>containers</a:t>
            </a:r>
            <a:r>
              <a:rPr lang="en-US" altLang="en-US" dirty="0" smtClean="0"/>
              <a:t> / </a:t>
            </a:r>
            <a:r>
              <a:rPr lang="en-US" altLang="en-US" b="1" dirty="0" smtClean="0">
                <a:solidFill>
                  <a:srgbClr val="3366FF"/>
                </a:solidFill>
              </a:rPr>
              <a:t>zones</a:t>
            </a:r>
            <a:r>
              <a:rPr lang="en-US" altLang="en-US" dirty="0" smtClean="0"/>
              <a:t> for example create virtual layer between OS and apps</a:t>
            </a:r>
          </a:p>
          <a:p>
            <a:pPr lvl="1"/>
            <a:r>
              <a:rPr lang="en-US" altLang="en-US" dirty="0" smtClean="0"/>
              <a:t>Only one kernel running – host OS</a:t>
            </a:r>
          </a:p>
          <a:p>
            <a:pPr lvl="1"/>
            <a:r>
              <a:rPr lang="en-US" altLang="en-US" dirty="0" smtClean="0"/>
              <a:t>OS and devices are virtualized, providing resources within zone with impression that they are only processes on system</a:t>
            </a:r>
          </a:p>
          <a:p>
            <a:pPr lvl="1"/>
            <a:r>
              <a:rPr lang="en-US" altLang="en-US" dirty="0" smtClean="0"/>
              <a:t>Each zone has its own applications; networking stack, addresses, and ports; user accounts, </a:t>
            </a:r>
            <a:r>
              <a:rPr lang="en-US" altLang="en-US" dirty="0" err="1" smtClean="0"/>
              <a:t>etc</a:t>
            </a:r>
            <a:endParaRPr lang="en-US" altLang="en-US" dirty="0" smtClean="0"/>
          </a:p>
          <a:p>
            <a:pPr lvl="1"/>
            <a:r>
              <a:rPr lang="en-US" altLang="en-US" dirty="0" smtClean="0"/>
              <a:t>CPU and memory resources divided between zones</a:t>
            </a:r>
          </a:p>
          <a:p>
            <a:pPr lvl="2"/>
            <a:r>
              <a:rPr lang="en-US" altLang="en-US" dirty="0" smtClean="0"/>
              <a:t>Zone can have its own scheduler to use those resources</a:t>
            </a:r>
          </a:p>
          <a:p>
            <a:pPr lvl="1">
              <a:buFont typeface="Monotype Sorts" pitchFamily="-84" charset="2"/>
              <a:buNone/>
            </a:pPr>
            <a:endParaRPr lang="en-US" altLang="en-US" dirty="0" smtClean="0"/>
          </a:p>
          <a:p>
            <a:pPr lvl="2"/>
            <a:endParaRPr lang="en-US" altLang="en-US" dirty="0" smtClean="0"/>
          </a:p>
          <a:p>
            <a:pPr>
              <a:buFont typeface="Monotype Sorts" pitchFamily="-84" charset="2"/>
              <a:buNone/>
            </a:pPr>
            <a:endParaRPr lang="en-US" altLang="en-US" dirty="0" smtClean="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607544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p:cNvSpPr>
          <p:nvPr>
            <p:ph type="title"/>
          </p:nvPr>
        </p:nvSpPr>
        <p:spPr>
          <a:xfrm>
            <a:off x="425465" y="318640"/>
            <a:ext cx="9620056" cy="1304098"/>
          </a:xfrm>
        </p:spPr>
        <p:txBody>
          <a:bodyPr>
            <a:noAutofit/>
          </a:bodyPr>
          <a:lstStyle/>
          <a:p>
            <a:r>
              <a:rPr lang="en-US" altLang="en-US" sz="3600" dirty="0"/>
              <a:t>Types of VMs – </a:t>
            </a:r>
            <a:r>
              <a:rPr lang="en-US" altLang="en-US" sz="3600" b="1" dirty="0" err="1"/>
              <a:t>Paravirtualization</a:t>
            </a:r>
            <a:r>
              <a:rPr lang="en-US" altLang="en-US" sz="3600" b="1" dirty="0"/>
              <a:t> (OS-Assisted)</a:t>
            </a:r>
            <a:endParaRPr lang="en-US" altLang="id-ID" sz="3600" dirty="0"/>
          </a:p>
        </p:txBody>
      </p:sp>
      <p:sp>
        <p:nvSpPr>
          <p:cNvPr id="52227" name="Content Placeholder 2"/>
          <p:cNvSpPr>
            <a:spLocks noGrp="1"/>
          </p:cNvSpPr>
          <p:nvPr>
            <p:ph idx="1"/>
          </p:nvPr>
        </p:nvSpPr>
        <p:spPr>
          <a:xfrm>
            <a:off x="425465" y="1781642"/>
            <a:ext cx="6194276" cy="3148079"/>
          </a:xfrm>
        </p:spPr>
        <p:txBody>
          <a:bodyPr/>
          <a:lstStyle/>
          <a:p>
            <a:pPr eaLnBrk="1" hangingPunct="1"/>
            <a:endParaRPr lang="en-US" altLang="id-ID" sz="1800" dirty="0" smtClean="0">
              <a:solidFill>
                <a:srgbClr val="C00000"/>
              </a:solidFill>
            </a:endParaRPr>
          </a:p>
          <a:p>
            <a:pPr eaLnBrk="1" hangingPunct="1"/>
            <a:r>
              <a:rPr lang="en-US" altLang="id-ID" sz="1800" dirty="0" smtClean="0">
                <a:solidFill>
                  <a:srgbClr val="C00000"/>
                </a:solidFill>
              </a:rPr>
              <a:t>Modify </a:t>
            </a:r>
            <a:r>
              <a:rPr lang="en-US" altLang="id-ID" sz="1800" dirty="0">
                <a:solidFill>
                  <a:srgbClr val="C00000"/>
                </a:solidFill>
              </a:rPr>
              <a:t>the OS kernel to replace non-</a:t>
            </a:r>
            <a:r>
              <a:rPr lang="en-US" altLang="id-ID" sz="1800" dirty="0" err="1">
                <a:solidFill>
                  <a:srgbClr val="C00000"/>
                </a:solidFill>
              </a:rPr>
              <a:t>virtualizable</a:t>
            </a:r>
            <a:r>
              <a:rPr lang="en-US" altLang="id-ID" sz="1800" dirty="0">
                <a:solidFill>
                  <a:srgbClr val="C00000"/>
                </a:solidFill>
              </a:rPr>
              <a:t> instructions with </a:t>
            </a:r>
            <a:r>
              <a:rPr lang="en-US" altLang="id-ID" sz="1800" dirty="0" err="1">
                <a:solidFill>
                  <a:srgbClr val="C00000"/>
                </a:solidFill>
              </a:rPr>
              <a:t>hypercalls</a:t>
            </a:r>
            <a:r>
              <a:rPr lang="en-US" altLang="id-ID" sz="1800" dirty="0">
                <a:solidFill>
                  <a:srgbClr val="C00000"/>
                </a:solidFill>
              </a:rPr>
              <a:t> that </a:t>
            </a:r>
            <a:r>
              <a:rPr lang="en-US" altLang="id-ID" sz="1800" dirty="0" err="1">
                <a:solidFill>
                  <a:srgbClr val="C00000"/>
                </a:solidFill>
              </a:rPr>
              <a:t>comm</a:t>
            </a:r>
            <a:r>
              <a:rPr lang="en-US" altLang="id-ID" sz="1800" dirty="0">
                <a:solidFill>
                  <a:srgbClr val="C00000"/>
                </a:solidFill>
              </a:rPr>
              <a:t> directly with the virtualization layer hypervisor</a:t>
            </a:r>
          </a:p>
          <a:p>
            <a:pPr eaLnBrk="1" hangingPunct="1"/>
            <a:endParaRPr lang="en-US" altLang="id-ID" sz="1800" dirty="0" smtClean="0"/>
          </a:p>
          <a:p>
            <a:pPr eaLnBrk="1" hangingPunct="1"/>
            <a:r>
              <a:rPr lang="en-US" altLang="id-ID" sz="1800" dirty="0" smtClean="0"/>
              <a:t>Hypervisor </a:t>
            </a:r>
            <a:r>
              <a:rPr lang="en-US" altLang="id-ID" sz="1800" dirty="0"/>
              <a:t>also provides </a:t>
            </a:r>
            <a:r>
              <a:rPr lang="en-US" altLang="id-ID" sz="1800" dirty="0" err="1"/>
              <a:t>hypercall</a:t>
            </a:r>
            <a:r>
              <a:rPr lang="en-US" altLang="id-ID" sz="1800" dirty="0"/>
              <a:t> interfaces for other critical kernel ops such as mem management, interrupt handling and time keeping</a:t>
            </a:r>
          </a:p>
        </p:txBody>
      </p:sp>
      <p:pic>
        <p:nvPicPr>
          <p:cNvPr id="5222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69320" y="2197203"/>
            <a:ext cx="3169444" cy="231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Tree>
    <p:extLst>
      <p:ext uri="{BB962C8B-B14F-4D97-AF65-F5344CB8AC3E}">
        <p14:creationId xmlns:p14="http://schemas.microsoft.com/office/powerpoint/2010/main" val="38450203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1"/>
          <p:cNvSpPr>
            <a:spLocks noGrp="1" noChangeArrowheads="1"/>
          </p:cNvSpPr>
          <p:nvPr>
            <p:ph type="title"/>
          </p:nvPr>
        </p:nvSpPr>
        <p:spPr>
          <a:xfrm>
            <a:off x="448428" y="357845"/>
            <a:ext cx="8229600" cy="576262"/>
          </a:xfrm>
        </p:spPr>
        <p:txBody>
          <a:bodyPr/>
          <a:lstStyle/>
          <a:p>
            <a:r>
              <a:rPr lang="en-US" altLang="en-US" sz="2800" dirty="0"/>
              <a:t>Types of VMs – </a:t>
            </a:r>
            <a:r>
              <a:rPr lang="en-US" altLang="en-US" sz="2800" b="1" dirty="0" err="1"/>
              <a:t>Paravirtualization</a:t>
            </a:r>
            <a:r>
              <a:rPr lang="en-US" altLang="en-US" sz="2800" b="1" dirty="0"/>
              <a:t> (cont.)</a:t>
            </a:r>
          </a:p>
        </p:txBody>
      </p:sp>
      <p:sp>
        <p:nvSpPr>
          <p:cNvPr id="35842" name="Content Placeholder 2"/>
          <p:cNvSpPr>
            <a:spLocks noGrp="1" noChangeArrowheads="1"/>
          </p:cNvSpPr>
          <p:nvPr>
            <p:ph idx="1"/>
          </p:nvPr>
        </p:nvSpPr>
        <p:spPr>
          <a:xfrm>
            <a:off x="448428" y="1621384"/>
            <a:ext cx="11052405" cy="4530725"/>
          </a:xfrm>
        </p:spPr>
        <p:txBody>
          <a:bodyPr>
            <a:normAutofit/>
          </a:bodyPr>
          <a:lstStyle/>
          <a:p>
            <a:r>
              <a:rPr lang="en-US" altLang="en-US" dirty="0" smtClean="0"/>
              <a:t>Does not fit the definition of virtualization – VMM not presenting an exact duplication of underlying hardware</a:t>
            </a:r>
          </a:p>
          <a:p>
            <a:pPr lvl="1"/>
            <a:r>
              <a:rPr lang="en-US" altLang="en-US" dirty="0" smtClean="0"/>
              <a:t>But still useful!</a:t>
            </a:r>
          </a:p>
          <a:p>
            <a:pPr lvl="1"/>
            <a:r>
              <a:rPr lang="en-US" altLang="en-US" dirty="0" smtClean="0"/>
              <a:t>VMM provides services that guest must be modified to use</a:t>
            </a:r>
          </a:p>
          <a:p>
            <a:pPr lvl="1"/>
            <a:r>
              <a:rPr lang="en-US" altLang="en-US" dirty="0" smtClean="0"/>
              <a:t>Leads to increased performance</a:t>
            </a:r>
          </a:p>
          <a:p>
            <a:pPr lvl="1"/>
            <a:r>
              <a:rPr lang="en-US" altLang="en-US" dirty="0" smtClean="0"/>
              <a:t>Less needed as hardware support for VMs grows</a:t>
            </a:r>
          </a:p>
          <a:p>
            <a:r>
              <a:rPr lang="en-US" altLang="en-US" dirty="0" err="1" smtClean="0"/>
              <a:t>Xen</a:t>
            </a:r>
            <a:r>
              <a:rPr lang="en-US" altLang="en-US" dirty="0" smtClean="0"/>
              <a:t>, leader in </a:t>
            </a:r>
            <a:r>
              <a:rPr lang="en-US" altLang="en-US" dirty="0" err="1" smtClean="0"/>
              <a:t>paravirtualized</a:t>
            </a:r>
            <a:r>
              <a:rPr lang="en-US" altLang="en-US" dirty="0" smtClean="0"/>
              <a:t> space, adds several techniques </a:t>
            </a:r>
          </a:p>
          <a:p>
            <a:pPr lvl="1"/>
            <a:r>
              <a:rPr lang="en-US" altLang="en-US" dirty="0" smtClean="0"/>
              <a:t>For example, clean and simple device abstractions</a:t>
            </a:r>
          </a:p>
          <a:p>
            <a:pPr lvl="2"/>
            <a:r>
              <a:rPr lang="en-US" altLang="en-US" dirty="0" smtClean="0"/>
              <a:t>Efficient I/O</a:t>
            </a:r>
          </a:p>
          <a:p>
            <a:pPr lvl="2"/>
            <a:r>
              <a:rPr lang="en-US" altLang="en-US" dirty="0" smtClean="0"/>
              <a:t>Good communication between guest and VMM about device I/O</a:t>
            </a:r>
          </a:p>
          <a:p>
            <a:pPr lvl="2"/>
            <a:r>
              <a:rPr lang="en-US" altLang="en-US" dirty="0" smtClean="0"/>
              <a:t>Each device has circular buffer shared by guest and VMM via shared memory</a:t>
            </a:r>
          </a:p>
          <a:p>
            <a:pPr lvl="2"/>
            <a:endParaRPr lang="en-US" altLang="en-US" dirty="0" smtClean="0"/>
          </a:p>
          <a:p>
            <a:pPr>
              <a:buFont typeface="Monotype Sorts" pitchFamily="-84" charset="2"/>
              <a:buNone/>
            </a:pPr>
            <a:endParaRPr lang="en-US" altLang="en-US" dirty="0" smtClean="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5558586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le 1"/>
          <p:cNvSpPr>
            <a:spLocks noGrp="1" noChangeArrowheads="1"/>
          </p:cNvSpPr>
          <p:nvPr>
            <p:ph type="title"/>
          </p:nvPr>
        </p:nvSpPr>
        <p:spPr>
          <a:xfrm>
            <a:off x="509336" y="411711"/>
            <a:ext cx="7739062" cy="576263"/>
          </a:xfrm>
        </p:spPr>
        <p:txBody>
          <a:bodyPr/>
          <a:lstStyle/>
          <a:p>
            <a:r>
              <a:rPr lang="en-US" altLang="en-US" sz="2800" dirty="0"/>
              <a:t>Types of VMs – </a:t>
            </a:r>
            <a:r>
              <a:rPr lang="en-US" altLang="en-US" sz="2800" b="1" dirty="0" err="1"/>
              <a:t>Paravirtualization</a:t>
            </a:r>
            <a:r>
              <a:rPr lang="en-US" altLang="en-US" sz="2800" b="1" dirty="0"/>
              <a:t> (cont.)</a:t>
            </a:r>
          </a:p>
        </p:txBody>
      </p:sp>
      <p:sp>
        <p:nvSpPr>
          <p:cNvPr id="40962" name="Content Placeholder 2">
            <a:extLst>
              <a:ext uri="{FF2B5EF4-FFF2-40B4-BE49-F238E27FC236}">
                <a16:creationId xmlns:a16="http://schemas.microsoft.com/office/drawing/2014/main" id="{FEC94855-9B30-1A4F-BF4B-C3A922B4EC68}"/>
              </a:ext>
            </a:extLst>
          </p:cNvPr>
          <p:cNvSpPr>
            <a:spLocks noGrp="1"/>
          </p:cNvSpPr>
          <p:nvPr>
            <p:ph idx="1"/>
          </p:nvPr>
        </p:nvSpPr>
        <p:spPr>
          <a:xfrm>
            <a:off x="509336" y="1919388"/>
            <a:ext cx="11017256" cy="4530725"/>
          </a:xfrm>
        </p:spPr>
        <p:txBody>
          <a:bodyPr>
            <a:normAutofit/>
          </a:bodyPr>
          <a:lstStyle/>
          <a:p>
            <a:pPr>
              <a:defRPr/>
            </a:pPr>
            <a:r>
              <a:rPr lang="en-US" altLang="en-US" dirty="0" err="1"/>
              <a:t>Xen</a:t>
            </a:r>
            <a:r>
              <a:rPr lang="en-US" altLang="en-US" dirty="0"/>
              <a:t>, leader in </a:t>
            </a:r>
            <a:r>
              <a:rPr lang="en-US" altLang="en-US" dirty="0" err="1"/>
              <a:t>paravirtualized</a:t>
            </a:r>
            <a:r>
              <a:rPr lang="en-US" altLang="en-US" dirty="0"/>
              <a:t> space, adds several techniques (Cont.) </a:t>
            </a:r>
            <a:endParaRPr lang="en-US" dirty="0">
              <a:ea typeface="ＭＳ Ｐゴシック" charset="0"/>
            </a:endParaRPr>
          </a:p>
          <a:p>
            <a:pPr lvl="1">
              <a:buFont typeface="Monotype Sorts" charset="0"/>
              <a:buChar char="l"/>
              <a:defRPr/>
            </a:pPr>
            <a:r>
              <a:rPr lang="en-US" dirty="0">
                <a:ea typeface="ＭＳ Ｐゴシック" charset="0"/>
              </a:rPr>
              <a:t>Memory management does not include nested page tables</a:t>
            </a:r>
          </a:p>
          <a:p>
            <a:pPr lvl="2">
              <a:buFont typeface="Webdings" charset="0"/>
              <a:buChar char="4"/>
              <a:defRPr/>
            </a:pPr>
            <a:r>
              <a:rPr lang="en-US" dirty="0">
                <a:ea typeface="ＭＳ Ｐゴシック" charset="0"/>
              </a:rPr>
              <a:t>Each guest has own read-only tables</a:t>
            </a:r>
          </a:p>
          <a:p>
            <a:pPr lvl="2">
              <a:buFont typeface="Webdings" charset="0"/>
              <a:buChar char="4"/>
              <a:defRPr/>
            </a:pPr>
            <a:r>
              <a:rPr lang="en-US" dirty="0">
                <a:ea typeface="ＭＳ Ｐゴシック" charset="0"/>
              </a:rPr>
              <a:t>Guest uses </a:t>
            </a:r>
            <a:r>
              <a:rPr lang="en-US" b="1" dirty="0" err="1">
                <a:solidFill>
                  <a:srgbClr val="3366FF"/>
                </a:solidFill>
                <a:ea typeface="ＭＳ Ｐゴシック" charset="0"/>
                <a:cs typeface="ＭＳ Ｐゴシック" charset="0"/>
              </a:rPr>
              <a:t>hypercall</a:t>
            </a:r>
            <a:r>
              <a:rPr lang="en-US" dirty="0">
                <a:ea typeface="ＭＳ Ｐゴシック" charset="0"/>
              </a:rPr>
              <a:t> (call to hypervisor) when page-table changes needed</a:t>
            </a:r>
          </a:p>
          <a:p>
            <a:pPr>
              <a:buFont typeface="Arial" panose="020B0604020202020204" pitchFamily="34" charset="0"/>
              <a:buChar char="•"/>
              <a:defRPr/>
            </a:pPr>
            <a:r>
              <a:rPr lang="en-US" dirty="0" err="1">
                <a:ea typeface="ＭＳ Ｐゴシック" charset="0"/>
              </a:rPr>
              <a:t>Paravirtualization</a:t>
            </a:r>
            <a:r>
              <a:rPr lang="en-US" dirty="0">
                <a:ea typeface="ＭＳ Ｐゴシック" charset="0"/>
              </a:rPr>
              <a:t> allowed virtualization of older x86 CPUs (and others) without binary translation</a:t>
            </a:r>
          </a:p>
          <a:p>
            <a:pPr>
              <a:buFont typeface="Arial" panose="020B0604020202020204" pitchFamily="34" charset="0"/>
              <a:buChar char="•"/>
              <a:defRPr/>
            </a:pPr>
            <a:r>
              <a:rPr lang="en-US" dirty="0">
                <a:ea typeface="ＭＳ Ｐゴシック" charset="0"/>
              </a:rPr>
              <a:t>Guest had to be modified to use run on </a:t>
            </a:r>
            <a:r>
              <a:rPr lang="en-US" dirty="0" err="1">
                <a:ea typeface="ＭＳ Ｐゴシック" charset="0"/>
              </a:rPr>
              <a:t>paravirtualized</a:t>
            </a:r>
            <a:r>
              <a:rPr lang="en-US" dirty="0">
                <a:ea typeface="ＭＳ Ｐゴシック" charset="0"/>
              </a:rPr>
              <a:t> VMM</a:t>
            </a:r>
          </a:p>
          <a:p>
            <a:pPr>
              <a:buFont typeface="Arial" panose="020B0604020202020204" pitchFamily="34" charset="0"/>
              <a:buChar char="•"/>
              <a:defRPr/>
            </a:pPr>
            <a:r>
              <a:rPr lang="en-US" dirty="0">
                <a:ea typeface="ＭＳ Ｐゴシック" charset="0"/>
              </a:rPr>
              <a:t>But on modern CPUs </a:t>
            </a:r>
            <a:r>
              <a:rPr lang="en-US" dirty="0" err="1">
                <a:ea typeface="ＭＳ Ｐゴシック" charset="0"/>
              </a:rPr>
              <a:t>Xen</a:t>
            </a:r>
            <a:r>
              <a:rPr lang="en-US" dirty="0">
                <a:ea typeface="ＭＳ Ｐゴシック" charset="0"/>
              </a:rPr>
              <a:t> no longer requires guest modification -&gt; no longer </a:t>
            </a:r>
            <a:r>
              <a:rPr lang="en-US" dirty="0" err="1">
                <a:ea typeface="ＭＳ Ｐゴシック" charset="0"/>
              </a:rPr>
              <a:t>paravirtualization</a:t>
            </a:r>
            <a:endParaRPr lang="en-US" dirty="0">
              <a:ea typeface="ＭＳ Ｐゴシック" charset="0"/>
            </a:endParaRPr>
          </a:p>
          <a:p>
            <a:pPr marL="857250" lvl="2" indent="0">
              <a:buNone/>
              <a:defRPr/>
            </a:pPr>
            <a:endParaRPr lang="en-US" dirty="0">
              <a:ea typeface="ＭＳ Ｐゴシック" charset="0"/>
            </a:endParaRPr>
          </a:p>
        </p:txBody>
      </p:sp>
    </p:spTree>
    <p:extLst>
      <p:ext uri="{BB962C8B-B14F-4D97-AF65-F5344CB8AC3E}">
        <p14:creationId xmlns:p14="http://schemas.microsoft.com/office/powerpoint/2010/main" val="19021065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a:xfrm>
            <a:off x="2057882" y="618107"/>
            <a:ext cx="8229600" cy="1066800"/>
          </a:xfrm>
        </p:spPr>
        <p:txBody>
          <a:bodyPr/>
          <a:lstStyle/>
          <a:p>
            <a:pPr eaLnBrk="1" hangingPunct="1"/>
            <a:r>
              <a:rPr lang="en-US" altLang="id-ID" dirty="0" smtClean="0"/>
              <a:t>Full Virtualization (Bare Metal)</a:t>
            </a:r>
          </a:p>
        </p:txBody>
      </p:sp>
      <p:sp>
        <p:nvSpPr>
          <p:cNvPr id="51203" name="Content Placeholder 2"/>
          <p:cNvSpPr>
            <a:spLocks noGrp="1"/>
          </p:cNvSpPr>
          <p:nvPr>
            <p:ph idx="1"/>
          </p:nvPr>
        </p:nvSpPr>
        <p:spPr>
          <a:xfrm>
            <a:off x="785611" y="1821715"/>
            <a:ext cx="10625071" cy="3014546"/>
          </a:xfrm>
        </p:spPr>
        <p:txBody>
          <a:bodyPr/>
          <a:lstStyle/>
          <a:p>
            <a:pPr eaLnBrk="1" hangingPunct="1"/>
            <a:r>
              <a:rPr lang="en-US" altLang="id-ID" sz="1800" dirty="0"/>
              <a:t>User level codes are executed directly on the processor</a:t>
            </a:r>
          </a:p>
          <a:p>
            <a:pPr eaLnBrk="1" hangingPunct="1"/>
            <a:r>
              <a:rPr lang="en-US" altLang="id-ID" sz="1800" dirty="0">
                <a:solidFill>
                  <a:srgbClr val="FF0000"/>
                </a:solidFill>
              </a:rPr>
              <a:t>Translate kernel code to replace non-</a:t>
            </a:r>
            <a:r>
              <a:rPr lang="en-US" altLang="id-ID" sz="1800" dirty="0" err="1">
                <a:solidFill>
                  <a:srgbClr val="FF0000"/>
                </a:solidFill>
              </a:rPr>
              <a:t>virtualizable</a:t>
            </a:r>
            <a:r>
              <a:rPr lang="en-US" altLang="id-ID" sz="1800" dirty="0">
                <a:solidFill>
                  <a:srgbClr val="FF0000"/>
                </a:solidFill>
              </a:rPr>
              <a:t> instructions with new sequences of instructions </a:t>
            </a:r>
            <a:r>
              <a:rPr lang="en-US" altLang="id-ID" sz="1800" dirty="0"/>
              <a:t>that have the intended effects on the virtual hardware.</a:t>
            </a:r>
          </a:p>
        </p:txBody>
      </p:sp>
      <p:pic>
        <p:nvPicPr>
          <p:cNvPr id="5120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882" y="3357563"/>
            <a:ext cx="2736056" cy="22217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pic>
        <p:nvPicPr>
          <p:cNvPr id="5120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2201" y="3328988"/>
            <a:ext cx="2971800" cy="2228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
        <p:nvSpPr>
          <p:cNvPr id="51206" name="TextBox 6"/>
          <p:cNvSpPr txBox="1">
            <a:spLocks noChangeArrowheads="1"/>
          </p:cNvSpPr>
          <p:nvPr/>
        </p:nvSpPr>
        <p:spPr bwMode="auto">
          <a:xfrm>
            <a:off x="1652828" y="5783199"/>
            <a:ext cx="3546164"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id-ID" sz="1500" dirty="0"/>
              <a:t>X86 privileged level arch w/o virtualization</a:t>
            </a:r>
          </a:p>
        </p:txBody>
      </p:sp>
      <p:sp>
        <p:nvSpPr>
          <p:cNvPr id="51207" name="TextBox 7"/>
          <p:cNvSpPr txBox="1">
            <a:spLocks noChangeArrowheads="1"/>
          </p:cNvSpPr>
          <p:nvPr/>
        </p:nvSpPr>
        <p:spPr bwMode="auto">
          <a:xfrm>
            <a:off x="7735675" y="5777941"/>
            <a:ext cx="1564852"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id-ID" sz="1500" dirty="0"/>
              <a:t>Binary translation</a:t>
            </a:r>
          </a:p>
        </p:txBody>
      </p:sp>
    </p:spTree>
    <p:extLst>
      <p:ext uri="{BB962C8B-B14F-4D97-AF65-F5344CB8AC3E}">
        <p14:creationId xmlns:p14="http://schemas.microsoft.com/office/powerpoint/2010/main" val="124186991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noChangeArrowheads="1"/>
          </p:cNvSpPr>
          <p:nvPr>
            <p:ph type="title"/>
          </p:nvPr>
        </p:nvSpPr>
        <p:spPr>
          <a:xfrm>
            <a:off x="497595" y="332088"/>
            <a:ext cx="8229600" cy="576263"/>
          </a:xfrm>
        </p:spPr>
        <p:txBody>
          <a:bodyPr>
            <a:normAutofit fontScale="90000"/>
          </a:bodyPr>
          <a:lstStyle/>
          <a:p>
            <a:r>
              <a:rPr lang="en-US" altLang="en-US" smtClean="0"/>
              <a:t>Benefits and Features</a:t>
            </a:r>
          </a:p>
        </p:txBody>
      </p:sp>
      <p:sp>
        <p:nvSpPr>
          <p:cNvPr id="16386" name="Content Placeholder 2"/>
          <p:cNvSpPr>
            <a:spLocks noGrp="1" noChangeArrowheads="1"/>
          </p:cNvSpPr>
          <p:nvPr>
            <p:ph idx="1"/>
          </p:nvPr>
        </p:nvSpPr>
        <p:spPr>
          <a:xfrm>
            <a:off x="497595" y="1619797"/>
            <a:ext cx="11093391" cy="4530725"/>
          </a:xfrm>
        </p:spPr>
        <p:txBody>
          <a:bodyPr>
            <a:normAutofit/>
          </a:bodyPr>
          <a:lstStyle/>
          <a:p>
            <a:r>
              <a:rPr lang="en-US" altLang="en-US" dirty="0" smtClean="0"/>
              <a:t>Host system protected from VMs, VMs protected from each other</a:t>
            </a:r>
          </a:p>
          <a:p>
            <a:pPr lvl="1"/>
            <a:r>
              <a:rPr lang="en-US" altLang="en-US" dirty="0" smtClean="0"/>
              <a:t>I.e. A virus less likely to spread</a:t>
            </a:r>
          </a:p>
          <a:p>
            <a:pPr lvl="1"/>
            <a:r>
              <a:rPr lang="en-US" altLang="en-US" dirty="0" smtClean="0"/>
              <a:t>Sharing is provided though via shared file system volume, network communication</a:t>
            </a:r>
          </a:p>
          <a:p>
            <a:r>
              <a:rPr lang="en-US" altLang="en-US" dirty="0" smtClean="0"/>
              <a:t>Freeze, </a:t>
            </a:r>
            <a:r>
              <a:rPr lang="en-US" altLang="en-US" b="1" dirty="0" smtClean="0">
                <a:solidFill>
                  <a:srgbClr val="3366FF"/>
                </a:solidFill>
              </a:rPr>
              <a:t>suspend</a:t>
            </a:r>
            <a:r>
              <a:rPr lang="en-US" altLang="en-US" dirty="0" smtClean="0"/>
              <a:t>, running VM</a:t>
            </a:r>
          </a:p>
          <a:p>
            <a:pPr lvl="1"/>
            <a:r>
              <a:rPr lang="en-US" altLang="en-US" dirty="0" smtClean="0"/>
              <a:t>Then can move or copy somewhere else and </a:t>
            </a:r>
            <a:r>
              <a:rPr lang="en-US" altLang="en-US" b="1" dirty="0" smtClean="0">
                <a:solidFill>
                  <a:srgbClr val="3366FF"/>
                </a:solidFill>
              </a:rPr>
              <a:t>resume</a:t>
            </a:r>
          </a:p>
          <a:p>
            <a:pPr lvl="1"/>
            <a:r>
              <a:rPr lang="en-US" altLang="en-US" dirty="0" smtClean="0"/>
              <a:t>Snapshot of a given state, able to restore back to that state</a:t>
            </a:r>
          </a:p>
          <a:p>
            <a:pPr lvl="2"/>
            <a:r>
              <a:rPr lang="en-US" altLang="en-US" dirty="0" smtClean="0"/>
              <a:t>Some VMMs allow multiple snapshots per VM</a:t>
            </a:r>
          </a:p>
          <a:p>
            <a:pPr lvl="1"/>
            <a:r>
              <a:rPr lang="en-US" altLang="en-US" b="1" dirty="0" smtClean="0">
                <a:solidFill>
                  <a:srgbClr val="3366FF"/>
                </a:solidFill>
              </a:rPr>
              <a:t>Clone</a:t>
            </a:r>
            <a:r>
              <a:rPr lang="en-US" altLang="en-US" dirty="0" smtClean="0"/>
              <a:t> by creating copy and running both original and copy</a:t>
            </a:r>
          </a:p>
          <a:p>
            <a:r>
              <a:rPr lang="en-US" altLang="en-US" dirty="0" smtClean="0"/>
              <a:t>Great for OS research, better system development efficiency</a:t>
            </a:r>
          </a:p>
          <a:p>
            <a:r>
              <a:rPr lang="en-US" altLang="en-US" dirty="0" smtClean="0"/>
              <a:t>Run multiple, different OSes on a single machine</a:t>
            </a:r>
          </a:p>
          <a:p>
            <a:pPr lvl="1"/>
            <a:r>
              <a:rPr lang="en-US" altLang="en-US" b="1" dirty="0" smtClean="0">
                <a:solidFill>
                  <a:srgbClr val="3366FF"/>
                </a:solidFill>
              </a:rPr>
              <a:t>Consolidation</a:t>
            </a:r>
            <a:r>
              <a:rPr lang="en-US" altLang="en-US" dirty="0" smtClean="0"/>
              <a:t>, app dev, …</a:t>
            </a:r>
          </a:p>
        </p:txBody>
      </p:sp>
    </p:spTree>
    <p:extLst>
      <p:ext uri="{BB962C8B-B14F-4D97-AF65-F5344CB8AC3E}">
        <p14:creationId xmlns:p14="http://schemas.microsoft.com/office/powerpoint/2010/main" val="3960115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noChangeArrowheads="1"/>
          </p:cNvSpPr>
          <p:nvPr>
            <p:ph type="title"/>
          </p:nvPr>
        </p:nvSpPr>
        <p:spPr>
          <a:xfrm>
            <a:off x="512822" y="350233"/>
            <a:ext cx="8229600" cy="576263"/>
          </a:xfrm>
        </p:spPr>
        <p:txBody>
          <a:bodyPr>
            <a:normAutofit fontScale="90000"/>
          </a:bodyPr>
          <a:lstStyle/>
          <a:p>
            <a:r>
              <a:rPr lang="en-US" altLang="en-US" dirty="0" smtClean="0"/>
              <a:t>Benefits and Features (cont.)</a:t>
            </a:r>
          </a:p>
        </p:txBody>
      </p:sp>
      <p:sp>
        <p:nvSpPr>
          <p:cNvPr id="17410" name="Content Placeholder 2"/>
          <p:cNvSpPr>
            <a:spLocks noGrp="1" noChangeArrowheads="1"/>
          </p:cNvSpPr>
          <p:nvPr>
            <p:ph idx="1"/>
          </p:nvPr>
        </p:nvSpPr>
        <p:spPr>
          <a:xfrm>
            <a:off x="512822" y="1660502"/>
            <a:ext cx="11103921" cy="4530725"/>
          </a:xfrm>
        </p:spPr>
        <p:txBody>
          <a:bodyPr>
            <a:normAutofit/>
          </a:bodyPr>
          <a:lstStyle/>
          <a:p>
            <a:r>
              <a:rPr lang="en-US" altLang="en-US" b="1" dirty="0" err="1" smtClean="0">
                <a:solidFill>
                  <a:srgbClr val="3366FF"/>
                </a:solidFill>
              </a:rPr>
              <a:t>Templating</a:t>
            </a:r>
            <a:r>
              <a:rPr lang="en-US" altLang="en-US" dirty="0" smtClean="0"/>
              <a:t> – create an OS + application VM, provide it to customers, use it to create multiple instances of that combination</a:t>
            </a:r>
          </a:p>
          <a:p>
            <a:r>
              <a:rPr lang="en-US" altLang="en-US" b="1" dirty="0" smtClean="0">
                <a:solidFill>
                  <a:srgbClr val="3366FF"/>
                </a:solidFill>
              </a:rPr>
              <a:t>Live migration </a:t>
            </a:r>
            <a:r>
              <a:rPr lang="en-US" altLang="en-US" dirty="0" smtClean="0"/>
              <a:t>– move a running VM from one host to another!</a:t>
            </a:r>
          </a:p>
          <a:p>
            <a:pPr lvl="1"/>
            <a:r>
              <a:rPr lang="en-US" altLang="en-US" dirty="0" smtClean="0"/>
              <a:t>No interruption of user access</a:t>
            </a:r>
          </a:p>
          <a:p>
            <a:r>
              <a:rPr lang="en-US" altLang="en-US" dirty="0" smtClean="0"/>
              <a:t>All those features taken together -&gt; </a:t>
            </a:r>
            <a:r>
              <a:rPr lang="en-US" altLang="en-US" b="1" dirty="0" smtClean="0">
                <a:solidFill>
                  <a:srgbClr val="3366FF"/>
                </a:solidFill>
              </a:rPr>
              <a:t>cloud computing</a:t>
            </a:r>
          </a:p>
          <a:p>
            <a:pPr lvl="1"/>
            <a:r>
              <a:rPr lang="en-US" altLang="en-US" dirty="0" smtClean="0"/>
              <a:t>Using APIs, programs tell cloud infrastructure (servers, networking, storage) to create new guests, VMs, virtual desktops</a:t>
            </a:r>
          </a:p>
        </p:txBody>
      </p:sp>
    </p:spTree>
    <p:extLst>
      <p:ext uri="{BB962C8B-B14F-4D97-AF65-F5344CB8AC3E}">
        <p14:creationId xmlns:p14="http://schemas.microsoft.com/office/powerpoint/2010/main" val="38064149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a:xfrm>
            <a:off x="401412" y="259535"/>
            <a:ext cx="9404723" cy="1400530"/>
          </a:xfrm>
        </p:spPr>
        <p:txBody>
          <a:bodyPr/>
          <a:lstStyle/>
          <a:p>
            <a:pPr eaLnBrk="1" hangingPunct="1"/>
            <a:r>
              <a:rPr lang="en-US" altLang="id-ID" dirty="0" err="1" smtClean="0"/>
              <a:t>HostOS</a:t>
            </a:r>
            <a:r>
              <a:rPr lang="en-US" altLang="id-ID" dirty="0" smtClean="0"/>
              <a:t>/</a:t>
            </a:r>
            <a:r>
              <a:rPr lang="en-US" altLang="id-ID" dirty="0" err="1" smtClean="0"/>
              <a:t>GuestOS</a:t>
            </a:r>
            <a:r>
              <a:rPr lang="en-US" altLang="id-ID" dirty="0" smtClean="0"/>
              <a:t> </a:t>
            </a:r>
            <a:r>
              <a:rPr lang="en-US" altLang="id-ID" dirty="0" smtClean="0"/>
              <a:t>Products</a:t>
            </a:r>
          </a:p>
        </p:txBody>
      </p:sp>
      <p:sp>
        <p:nvSpPr>
          <p:cNvPr id="12291" name="Content Placeholder 2"/>
          <p:cNvSpPr>
            <a:spLocks noGrp="1"/>
          </p:cNvSpPr>
          <p:nvPr>
            <p:ph idx="1"/>
          </p:nvPr>
        </p:nvSpPr>
        <p:spPr>
          <a:xfrm>
            <a:off x="401412" y="2052918"/>
            <a:ext cx="11266847" cy="4195481"/>
          </a:xfrm>
        </p:spPr>
        <p:txBody>
          <a:bodyPr>
            <a:normAutofit lnSpcReduction="10000"/>
          </a:bodyPr>
          <a:lstStyle/>
          <a:p>
            <a:pPr eaLnBrk="1" hangingPunct="1"/>
            <a:endParaRPr lang="en-US" altLang="id-ID" b="1" dirty="0" smtClean="0"/>
          </a:p>
          <a:p>
            <a:pPr eaLnBrk="1" hangingPunct="1"/>
            <a:r>
              <a:rPr lang="en-US" altLang="id-ID" b="1" dirty="0" smtClean="0"/>
              <a:t>VMware Workstation</a:t>
            </a:r>
            <a:r>
              <a:rPr lang="en-US" altLang="id-ID" dirty="0" smtClean="0"/>
              <a:t>: </a:t>
            </a:r>
            <a:r>
              <a:rPr lang="en-US" altLang="id-ID" dirty="0" smtClean="0"/>
              <a:t>introductory package for small environments: limited use in large environments</a:t>
            </a:r>
          </a:p>
          <a:p>
            <a:pPr eaLnBrk="1" hangingPunct="1"/>
            <a:endParaRPr lang="en-US" altLang="id-ID" dirty="0" smtClean="0"/>
          </a:p>
          <a:p>
            <a:pPr eaLnBrk="1" hangingPunct="1"/>
            <a:r>
              <a:rPr lang="en-US" altLang="id-ID" dirty="0" smtClean="0"/>
              <a:t>Sun(now Oracle) </a:t>
            </a:r>
            <a:r>
              <a:rPr lang="en-US" altLang="id-ID" dirty="0" err="1" smtClean="0"/>
              <a:t>xVM</a:t>
            </a:r>
            <a:r>
              <a:rPr lang="en-US" altLang="id-ID" dirty="0" smtClean="0"/>
              <a:t> or </a:t>
            </a:r>
            <a:r>
              <a:rPr lang="en-US" altLang="id-ID" b="1" dirty="0" smtClean="0"/>
              <a:t>Virtual Box</a:t>
            </a:r>
            <a:r>
              <a:rPr lang="en-US" altLang="id-ID" dirty="0" smtClean="0"/>
              <a:t>: favorite among academicians. Adjustable video memory, remote device connectivity, RDP connectivity, snappy performance, may be best hosted virtualization package</a:t>
            </a:r>
            <a:r>
              <a:rPr lang="en-US" altLang="id-ID" dirty="0" smtClean="0"/>
              <a:t>.</a:t>
            </a:r>
          </a:p>
          <a:p>
            <a:pPr eaLnBrk="1" hangingPunct="1"/>
            <a:endParaRPr lang="en-US" altLang="id-ID" dirty="0"/>
          </a:p>
          <a:p>
            <a:pPr eaLnBrk="1" hangingPunct="1"/>
            <a:r>
              <a:rPr lang="en-US" altLang="id-ID" dirty="0" smtClean="0"/>
              <a:t>Others:</a:t>
            </a:r>
          </a:p>
          <a:p>
            <a:pPr lvl="1"/>
            <a:r>
              <a:rPr lang="en-US" altLang="id-ID" dirty="0" smtClean="0"/>
              <a:t>Free: </a:t>
            </a:r>
            <a:r>
              <a:rPr lang="en-US" altLang="id-ID" dirty="0" err="1" smtClean="0"/>
              <a:t>OpenVZ</a:t>
            </a:r>
            <a:r>
              <a:rPr lang="en-US" altLang="id-ID" dirty="0" smtClean="0"/>
              <a:t>, </a:t>
            </a:r>
            <a:r>
              <a:rPr lang="en-US" altLang="id-ID" dirty="0" err="1" smtClean="0"/>
              <a:t>Xen</a:t>
            </a:r>
            <a:r>
              <a:rPr lang="en-US" altLang="id-ID" dirty="0" smtClean="0"/>
              <a:t>, KVM, </a:t>
            </a:r>
            <a:r>
              <a:rPr lang="en-US" altLang="id-ID" dirty="0" err="1" smtClean="0"/>
              <a:t>Qemu</a:t>
            </a:r>
            <a:r>
              <a:rPr lang="en-US" altLang="id-ID" dirty="0" smtClean="0"/>
              <a:t>, etc.</a:t>
            </a:r>
          </a:p>
          <a:p>
            <a:pPr lvl="1"/>
            <a:r>
              <a:rPr lang="en-US" altLang="id-ID" dirty="0" smtClean="0"/>
              <a:t>Commercial: </a:t>
            </a:r>
            <a:r>
              <a:rPr lang="en-US" altLang="id-ID" dirty="0" err="1" smtClean="0"/>
              <a:t>Virtuozzo</a:t>
            </a:r>
            <a:r>
              <a:rPr lang="en-US" altLang="id-ID" dirty="0" smtClean="0"/>
              <a:t>, Ms. </a:t>
            </a:r>
            <a:r>
              <a:rPr lang="en-US" altLang="id-ID" dirty="0" smtClean="0"/>
              <a:t>Virtual Server (VPC), </a:t>
            </a:r>
            <a:r>
              <a:rPr lang="en-US" altLang="id-ID" dirty="0" err="1" smtClean="0"/>
              <a:t>Xen</a:t>
            </a:r>
            <a:r>
              <a:rPr lang="en-US" altLang="id-ID" dirty="0" smtClean="0"/>
              <a:t> Enterprise, Virtual Iron, etc.</a:t>
            </a:r>
            <a:endParaRPr lang="en-US" altLang="id-ID" dirty="0" smtClean="0"/>
          </a:p>
          <a:p>
            <a:pPr eaLnBrk="1" hangingPunct="1"/>
            <a:endParaRPr lang="en-US" altLang="id-ID" dirty="0" smtClean="0"/>
          </a:p>
        </p:txBody>
      </p:sp>
    </p:spTree>
    <p:extLst>
      <p:ext uri="{BB962C8B-B14F-4D97-AF65-F5344CB8AC3E}">
        <p14:creationId xmlns:p14="http://schemas.microsoft.com/office/powerpoint/2010/main" val="31372759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465806" y="349687"/>
            <a:ext cx="9404723" cy="1400530"/>
          </a:xfrm>
        </p:spPr>
        <p:txBody>
          <a:bodyPr/>
          <a:lstStyle/>
          <a:p>
            <a:pPr eaLnBrk="1" hangingPunct="1"/>
            <a:r>
              <a:rPr lang="en-US" altLang="id-ID" dirty="0" smtClean="0"/>
              <a:t>Hypervisor Products</a:t>
            </a:r>
          </a:p>
        </p:txBody>
      </p:sp>
      <p:sp>
        <p:nvSpPr>
          <p:cNvPr id="3" name="Content Placeholder 2"/>
          <p:cNvSpPr>
            <a:spLocks noGrp="1"/>
          </p:cNvSpPr>
          <p:nvPr>
            <p:ph idx="1"/>
          </p:nvPr>
        </p:nvSpPr>
        <p:spPr>
          <a:xfrm>
            <a:off x="465806" y="2052918"/>
            <a:ext cx="11099422" cy="4195481"/>
          </a:xfrm>
        </p:spPr>
        <p:txBody>
          <a:bodyPr>
            <a:normAutofit/>
          </a:bodyPr>
          <a:lstStyle/>
          <a:p>
            <a:pPr marL="365760" indent="-256032">
              <a:buClr>
                <a:schemeClr val="accent3"/>
              </a:buClr>
              <a:buFont typeface="Georgia"/>
              <a:buChar char="•"/>
              <a:defRPr/>
            </a:pPr>
            <a:endParaRPr lang="en-US" b="1" dirty="0" smtClean="0"/>
          </a:p>
          <a:p>
            <a:pPr marL="365760" indent="-256032">
              <a:buClr>
                <a:schemeClr val="accent3"/>
              </a:buClr>
              <a:buFont typeface="Georgia"/>
              <a:buChar char="•"/>
              <a:defRPr/>
            </a:pPr>
            <a:r>
              <a:rPr lang="en-US" b="1" dirty="0" smtClean="0"/>
              <a:t>Hypervisor</a:t>
            </a:r>
            <a:r>
              <a:rPr lang="en-US" dirty="0" smtClean="0"/>
              <a:t>: Hypervisor is a bare metal approach; is installed on the bare metal and then the operating systems is installed (</a:t>
            </a:r>
            <a:r>
              <a:rPr lang="en-US" dirty="0" err="1" smtClean="0"/>
              <a:t>paravirtualized</a:t>
            </a:r>
            <a:r>
              <a:rPr lang="en-US" dirty="0" smtClean="0"/>
              <a:t>); the operating system is designed as VM zero</a:t>
            </a:r>
            <a:r>
              <a:rPr lang="en-US" dirty="0" smtClean="0"/>
              <a:t>.</a:t>
            </a:r>
          </a:p>
          <a:p>
            <a:pPr marL="658368" lvl="1" indent="-246888">
              <a:buFont typeface="Georgia"/>
              <a:buChar char="▫"/>
              <a:defRPr/>
            </a:pPr>
            <a:r>
              <a:rPr lang="en-US" dirty="0"/>
              <a:t>Ex: </a:t>
            </a:r>
            <a:r>
              <a:rPr lang="en-US" b="1" dirty="0"/>
              <a:t>VMware </a:t>
            </a:r>
            <a:r>
              <a:rPr lang="en-US" b="1" dirty="0" err="1"/>
              <a:t>ESXi</a:t>
            </a:r>
            <a:r>
              <a:rPr lang="en-US" dirty="0"/>
              <a:t>: 32MB footprint!</a:t>
            </a:r>
          </a:p>
          <a:p>
            <a:pPr marL="658368" lvl="1" indent="-246888">
              <a:buFont typeface="Georgia"/>
              <a:buChar char="▫"/>
              <a:defRPr/>
            </a:pPr>
            <a:r>
              <a:rPr lang="en-US" dirty="0"/>
              <a:t>Hardware is virtualization optimized</a:t>
            </a:r>
          </a:p>
          <a:p>
            <a:pPr marL="658368" lvl="1" indent="-246888">
              <a:buFont typeface="Georgia"/>
              <a:buChar char="▫"/>
              <a:defRPr/>
            </a:pPr>
            <a:r>
              <a:rPr lang="en-US" dirty="0"/>
              <a:t>VM management via Direct Console User Interface (DCUI) at the physical console of the server system</a:t>
            </a:r>
          </a:p>
          <a:p>
            <a:pPr marL="658368" lvl="1" indent="-246888">
              <a:buFont typeface="Georgia"/>
              <a:buChar char="▫"/>
              <a:defRPr/>
            </a:pPr>
            <a:r>
              <a:rPr lang="en-US" dirty="0" err="1"/>
              <a:t>Vmkernel</a:t>
            </a:r>
            <a:r>
              <a:rPr lang="en-US" dirty="0"/>
              <a:t> allows for remote </a:t>
            </a:r>
            <a:r>
              <a:rPr lang="en-US" dirty="0" err="1"/>
              <a:t>mangement</a:t>
            </a:r>
            <a:r>
              <a:rPr lang="en-US" dirty="0"/>
              <a:t> vis a set of APIs and agents</a:t>
            </a:r>
            <a:r>
              <a:rPr lang="en-US" dirty="0" smtClean="0"/>
              <a:t>.</a:t>
            </a:r>
          </a:p>
          <a:p>
            <a:pPr marL="658368" lvl="1" indent="-246888">
              <a:buFont typeface="Georgia"/>
              <a:buChar char="▫"/>
              <a:defRPr/>
            </a:pPr>
            <a:r>
              <a:rPr lang="en-US" dirty="0" smtClean="0"/>
              <a:t>Other example for free to try : </a:t>
            </a:r>
            <a:r>
              <a:rPr lang="en-US" b="1" dirty="0" err="1" smtClean="0"/>
              <a:t>Proxmox</a:t>
            </a:r>
            <a:endParaRPr lang="en-US" b="1" dirty="0" smtClean="0"/>
          </a:p>
          <a:p>
            <a:pPr marL="365760" indent="-256032">
              <a:buClr>
                <a:schemeClr val="accent3"/>
              </a:buClr>
              <a:buFont typeface="Georgia"/>
              <a:buChar char="•"/>
              <a:defRPr/>
            </a:pPr>
            <a:endParaRPr lang="en-US" dirty="0" smtClean="0"/>
          </a:p>
        </p:txBody>
      </p:sp>
    </p:spTree>
    <p:extLst>
      <p:ext uri="{BB962C8B-B14F-4D97-AF65-F5344CB8AC3E}">
        <p14:creationId xmlns:p14="http://schemas.microsoft.com/office/powerpoint/2010/main" val="3211568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4"/>
          <p:cNvSpPr>
            <a:spLocks noGrp="1"/>
          </p:cNvSpPr>
          <p:nvPr>
            <p:ph type="title"/>
          </p:nvPr>
        </p:nvSpPr>
        <p:spPr>
          <a:xfrm>
            <a:off x="397099" y="434663"/>
            <a:ext cx="8229600" cy="1069975"/>
          </a:xfrm>
        </p:spPr>
        <p:txBody>
          <a:bodyPr/>
          <a:lstStyle/>
          <a:p>
            <a:r>
              <a:rPr lang="en-US" altLang="id-ID" dirty="0" smtClean="0"/>
              <a:t>Example</a:t>
            </a:r>
            <a:endParaRPr lang="id-ID" altLang="id-ID" dirty="0" smtClean="0"/>
          </a:p>
        </p:txBody>
      </p:sp>
      <p:pic>
        <p:nvPicPr>
          <p:cNvPr id="16387" name="Picture 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97099" y="1504638"/>
            <a:ext cx="5167540" cy="3427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97089" y="1504638"/>
            <a:ext cx="6158798" cy="3427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36065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pPr eaLnBrk="1" hangingPunct="1"/>
            <a:r>
              <a:rPr lang="en-US" altLang="id-ID" dirty="0" smtClean="0"/>
              <a:t>Virtualization</a:t>
            </a:r>
          </a:p>
        </p:txBody>
      </p:sp>
      <p:sp>
        <p:nvSpPr>
          <p:cNvPr id="2" name="Content Placeholder 1"/>
          <p:cNvSpPr>
            <a:spLocks noGrp="1"/>
          </p:cNvSpPr>
          <p:nvPr>
            <p:ph idx="1"/>
          </p:nvPr>
        </p:nvSpPr>
        <p:spPr>
          <a:xfrm>
            <a:off x="646112" y="1687132"/>
            <a:ext cx="10893358" cy="4561267"/>
          </a:xfrm>
        </p:spPr>
        <p:txBody>
          <a:bodyPr>
            <a:normAutofit/>
          </a:bodyPr>
          <a:lstStyle/>
          <a:p>
            <a:pPr marL="365760" indent="-256032">
              <a:buClr>
                <a:schemeClr val="accent3"/>
              </a:buClr>
              <a:buFont typeface="Georgia"/>
              <a:buChar char="•"/>
              <a:defRPr/>
            </a:pPr>
            <a:endParaRPr lang="en-US" dirty="0" smtClean="0"/>
          </a:p>
          <a:p>
            <a:pPr marL="365760" indent="-256032">
              <a:buClr>
                <a:schemeClr val="accent3"/>
              </a:buClr>
              <a:buFont typeface="Georgia"/>
              <a:buChar char="•"/>
              <a:defRPr/>
            </a:pPr>
            <a:r>
              <a:rPr lang="en-US" dirty="0" smtClean="0"/>
              <a:t>Virtualization </a:t>
            </a:r>
            <a:r>
              <a:rPr lang="en-US" dirty="0"/>
              <a:t>is creation of an alternative to actual version of something: </a:t>
            </a:r>
          </a:p>
          <a:p>
            <a:pPr marL="658368" lvl="1" indent="-246888">
              <a:buFont typeface="Georgia"/>
              <a:buChar char="▫"/>
              <a:defRPr/>
            </a:pPr>
            <a:r>
              <a:rPr lang="en-US" dirty="0"/>
              <a:t>virtual memory (more memory than physically available),</a:t>
            </a:r>
          </a:p>
          <a:p>
            <a:pPr marL="658368" lvl="1" indent="-246888">
              <a:buFont typeface="Georgia"/>
              <a:buChar char="▫"/>
              <a:defRPr/>
            </a:pPr>
            <a:r>
              <a:rPr lang="en-US" dirty="0"/>
              <a:t>virtual time (buffering provides virtual/effective download time that less than the actual time),</a:t>
            </a:r>
          </a:p>
          <a:p>
            <a:pPr marL="658368" lvl="1" indent="-246888">
              <a:buFont typeface="Georgia"/>
              <a:buChar char="▫"/>
              <a:defRPr/>
            </a:pPr>
            <a:r>
              <a:rPr lang="en-US" dirty="0" smtClean="0"/>
              <a:t>virtual </a:t>
            </a:r>
            <a:r>
              <a:rPr lang="en-US" dirty="0"/>
              <a:t>hardware, desktop, disk, appliances, scenes, address, name, services, worlds, etc.</a:t>
            </a:r>
          </a:p>
          <a:p>
            <a:pPr marL="365760" indent="-256032">
              <a:buClr>
                <a:schemeClr val="accent3"/>
              </a:buClr>
              <a:buFont typeface="Georgia"/>
              <a:buChar char="•"/>
              <a:defRPr/>
            </a:pPr>
            <a:r>
              <a:rPr lang="en-US" dirty="0"/>
              <a:t>In our context it is realizing one or more complete computer systems as guests on the base machine/operating system.</a:t>
            </a:r>
          </a:p>
          <a:p>
            <a:pPr marL="365760" indent="-256032">
              <a:buClr>
                <a:schemeClr val="accent3"/>
              </a:buClr>
              <a:buFont typeface="Georgia"/>
              <a:buChar char="•"/>
              <a:defRPr/>
            </a:pPr>
            <a:r>
              <a:rPr lang="en-US" dirty="0"/>
              <a:t>This offers an excellent conduit for delivering the vastly underutilized power of the multi-core and other resources such as storage and devices</a:t>
            </a:r>
            <a:r>
              <a:rPr lang="en-US" dirty="0" smtClean="0"/>
              <a:t>.</a:t>
            </a:r>
            <a:endParaRPr lang="en-US" dirty="0"/>
          </a:p>
        </p:txBody>
      </p:sp>
    </p:spTree>
    <p:extLst>
      <p:ext uri="{BB962C8B-B14F-4D97-AF65-F5344CB8AC3E}">
        <p14:creationId xmlns:p14="http://schemas.microsoft.com/office/powerpoint/2010/main" val="284745505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2478" y="1038786"/>
            <a:ext cx="9144000" cy="508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6319369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02529" y="148975"/>
            <a:ext cx="10176282" cy="6560918"/>
          </a:xfrm>
          <a:prstGeom prst="rect">
            <a:avLst/>
          </a:prstGeom>
        </p:spPr>
      </p:pic>
    </p:spTree>
    <p:extLst>
      <p:ext uri="{BB962C8B-B14F-4D97-AF65-F5344CB8AC3E}">
        <p14:creationId xmlns:p14="http://schemas.microsoft.com/office/powerpoint/2010/main" val="335333195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Containerization</a:t>
            </a:r>
            <a:endParaRPr lang="id-ID" dirty="0"/>
          </a:p>
        </p:txBody>
      </p:sp>
      <p:sp>
        <p:nvSpPr>
          <p:cNvPr id="3" name="Content Placeholder 2"/>
          <p:cNvSpPr>
            <a:spLocks noGrp="1"/>
          </p:cNvSpPr>
          <p:nvPr>
            <p:ph idx="1"/>
          </p:nvPr>
        </p:nvSpPr>
        <p:spPr>
          <a:xfrm>
            <a:off x="646111" y="1853248"/>
            <a:ext cx="10790327" cy="4395151"/>
          </a:xfrm>
        </p:spPr>
        <p:txBody>
          <a:bodyPr>
            <a:normAutofit fontScale="92500" lnSpcReduction="20000"/>
          </a:bodyPr>
          <a:lstStyle/>
          <a:p>
            <a:r>
              <a:rPr lang="en-US" dirty="0"/>
              <a:t>Operating system (OS) virtualization has grown in popularity over the last decade to enable software to run predictably and well when moved from one server environment to another. But containers provide a way to run these isolated systems on a single server or host OS.</a:t>
            </a:r>
          </a:p>
          <a:p>
            <a:endParaRPr lang="en-US" dirty="0"/>
          </a:p>
          <a:p>
            <a:r>
              <a:rPr lang="en-US" dirty="0"/>
              <a:t>Containers sit on top of a physical server and its host OS—for example, Linux or Windows. Each container shares the host OS kernel and, usually, the binaries and libraries, too. Shared components are read-only. Containers are thus exceptionally “light”—they are only megabytes in size and take just seconds to start, versus gigabytes and minutes for a VM.</a:t>
            </a:r>
          </a:p>
          <a:p>
            <a:endParaRPr lang="en-US" dirty="0"/>
          </a:p>
          <a:p>
            <a:r>
              <a:rPr lang="en-US" dirty="0"/>
              <a:t>Containers also reduce management overhead. Because they share a common operating system, only a single operating system needs care and feeding for bug fixes, patches, and so on. This concept is similar to what we experience with hypervisor hosts: fewer management points but slightly higher fault domain. In short, containers are lighter weight and more portable than VMs.</a:t>
            </a:r>
            <a:r>
              <a:rPr lang="en-US" b="1" dirty="0"/>
              <a:t> </a:t>
            </a:r>
            <a:endParaRPr lang="en-US" dirty="0"/>
          </a:p>
          <a:p>
            <a:endParaRPr lang="id-ID" dirty="0"/>
          </a:p>
        </p:txBody>
      </p:sp>
    </p:spTree>
    <p:extLst>
      <p:ext uri="{BB962C8B-B14F-4D97-AF65-F5344CB8AC3E}">
        <p14:creationId xmlns:p14="http://schemas.microsoft.com/office/powerpoint/2010/main" val="17566053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a:t>
            </a:r>
            <a:endParaRPr lang="id-ID" dirty="0"/>
          </a:p>
        </p:txBody>
      </p:sp>
      <p:sp>
        <p:nvSpPr>
          <p:cNvPr id="3" name="Content Placeholder 2"/>
          <p:cNvSpPr>
            <a:spLocks noGrp="1"/>
          </p:cNvSpPr>
          <p:nvPr>
            <p:ph idx="1"/>
          </p:nvPr>
        </p:nvSpPr>
        <p:spPr>
          <a:xfrm>
            <a:off x="646111" y="1378039"/>
            <a:ext cx="10841843" cy="5215943"/>
          </a:xfrm>
        </p:spPr>
        <p:txBody>
          <a:bodyPr>
            <a:normAutofit fontScale="92500" lnSpcReduction="20000"/>
          </a:bodyPr>
          <a:lstStyle/>
          <a:p>
            <a:r>
              <a:rPr lang="en-US" dirty="0"/>
              <a:t>The average container size is within the range of tens of MB while VMs can take up several gigabytes. Therefore a server can host significantly more containers than virtual machines.</a:t>
            </a:r>
          </a:p>
          <a:p>
            <a:r>
              <a:rPr lang="en-US" dirty="0"/>
              <a:t>Running containers is less resource intensive then running VMs so you can add more computing workload onto the same server.</a:t>
            </a:r>
          </a:p>
          <a:p>
            <a:r>
              <a:rPr lang="en-US" dirty="0"/>
              <a:t>Provisioning containers only take a few seconds or less, therefore, the data center can react quickly to a spike in user activity.</a:t>
            </a:r>
          </a:p>
          <a:p>
            <a:r>
              <a:rPr lang="en-US" dirty="0"/>
              <a:t>Containers can enable you to easily allocate resources to processes and to run your application in various environments.</a:t>
            </a:r>
          </a:p>
          <a:p>
            <a:r>
              <a:rPr lang="en-US" dirty="0"/>
              <a:t>Using containers can decrease the time needed for development, testing, and deployment of applications and services.</a:t>
            </a:r>
          </a:p>
          <a:p>
            <a:r>
              <a:rPr lang="en-US" dirty="0"/>
              <a:t>Testing and bug tracking also become less complicated since you there is no difference between running your application locally, on a test server, or in production.</a:t>
            </a:r>
          </a:p>
          <a:p>
            <a:r>
              <a:rPr lang="en-US" dirty="0"/>
              <a:t>Containers are a very cost effective solution. They can potentially help you to decrease your operating cost (less servers, less staff) and your development cost (develop for one consistent runtime environment).</a:t>
            </a:r>
          </a:p>
          <a:p>
            <a:r>
              <a:rPr lang="en-US" dirty="0"/>
              <a:t>Container-based virtualization are a great option for </a:t>
            </a:r>
            <a:r>
              <a:rPr lang="en-US" dirty="0" smtClean="0"/>
              <a:t>micro-services</a:t>
            </a:r>
            <a:r>
              <a:rPr lang="en-US" dirty="0"/>
              <a:t>, DevOps, and continuous deployment.</a:t>
            </a:r>
            <a:endParaRPr lang="id-ID" dirty="0"/>
          </a:p>
        </p:txBody>
      </p:sp>
    </p:spTree>
    <p:extLst>
      <p:ext uri="{BB962C8B-B14F-4D97-AF65-F5344CB8AC3E}">
        <p14:creationId xmlns:p14="http://schemas.microsoft.com/office/powerpoint/2010/main" val="3178575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Disadvantages</a:t>
            </a:r>
            <a:endParaRPr lang="id-ID" dirty="0"/>
          </a:p>
        </p:txBody>
      </p:sp>
      <p:sp>
        <p:nvSpPr>
          <p:cNvPr id="3" name="Content Placeholder 2"/>
          <p:cNvSpPr>
            <a:spLocks noGrp="1"/>
          </p:cNvSpPr>
          <p:nvPr>
            <p:ph idx="1"/>
          </p:nvPr>
        </p:nvSpPr>
        <p:spPr>
          <a:xfrm>
            <a:off x="646111" y="1378039"/>
            <a:ext cx="10841843" cy="5215943"/>
          </a:xfrm>
        </p:spPr>
        <p:txBody>
          <a:bodyPr>
            <a:normAutofit fontScale="92500" lnSpcReduction="10000"/>
          </a:bodyPr>
          <a:lstStyle/>
          <a:p>
            <a:r>
              <a:rPr lang="en-US" dirty="0"/>
              <a:t>One of the main disadvantages of container-based </a:t>
            </a:r>
            <a:r>
              <a:rPr lang="en-US" dirty="0" smtClean="0"/>
              <a:t>virtualization </a:t>
            </a:r>
            <a:r>
              <a:rPr lang="en-US" dirty="0"/>
              <a:t>compared to traditional virtual machines is security. Containers share the kernel, other components of the host operating system, and they have root access. This means that containers are less isolated from each other than virtual machines, and if there is a vulnerability in the kernel it can jeopardize the security of the other containers as </a:t>
            </a:r>
            <a:r>
              <a:rPr lang="en-US" dirty="0" smtClean="0"/>
              <a:t>well.</a:t>
            </a:r>
          </a:p>
          <a:p>
            <a:pPr marL="360363" indent="0">
              <a:buNone/>
            </a:pPr>
            <a:r>
              <a:rPr lang="en-US" dirty="0" smtClean="0"/>
              <a:t>Virtual </a:t>
            </a:r>
            <a:r>
              <a:rPr lang="en-US" dirty="0"/>
              <a:t>Machines only share the hypervisor which has less functionality and less prone to attacks than the shared kernels of the containers. The system hardware is presented to the VMs in a virtualized form so intrusions, viruses, and other malicious activities cannot spread over to other VM.</a:t>
            </a:r>
          </a:p>
          <a:p>
            <a:r>
              <a:rPr lang="en-US" dirty="0"/>
              <a:t>Less flexibility in operating systems. You need to start a new server to be able to run containers with different operating systems. While virtual machines with any kind of OS can live next to each other on the same server. This might not be a problem for hosting providers, but for complex enterprise application this can be a serious constrain.</a:t>
            </a:r>
          </a:p>
          <a:p>
            <a:r>
              <a:rPr lang="en-US" dirty="0"/>
              <a:t>Another challenge is networking. Deploying containers in a sufficiently isolated way while maintaining an adequate network connection can be tricky. There are solutions that are addressing this issue such as Weave Net 1.5 but as it looks like at the moment there is still room to improve.</a:t>
            </a:r>
            <a:endParaRPr lang="id-ID" dirty="0"/>
          </a:p>
        </p:txBody>
      </p:sp>
    </p:spTree>
    <p:extLst>
      <p:ext uri="{BB962C8B-B14F-4D97-AF65-F5344CB8AC3E}">
        <p14:creationId xmlns:p14="http://schemas.microsoft.com/office/powerpoint/2010/main" val="898656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Container Products</a:t>
            </a:r>
            <a:endParaRPr lang="id-ID" dirty="0"/>
          </a:p>
        </p:txBody>
      </p:sp>
      <p:sp>
        <p:nvSpPr>
          <p:cNvPr id="3" name="Content Placeholder 2"/>
          <p:cNvSpPr>
            <a:spLocks noGrp="1"/>
          </p:cNvSpPr>
          <p:nvPr>
            <p:ph idx="1"/>
          </p:nvPr>
        </p:nvSpPr>
        <p:spPr/>
        <p:txBody>
          <a:bodyPr/>
          <a:lstStyle/>
          <a:p>
            <a:r>
              <a:rPr lang="en-US" dirty="0" smtClean="0"/>
              <a:t>LXC (Linux Containers)</a:t>
            </a:r>
          </a:p>
          <a:p>
            <a:r>
              <a:rPr lang="en-US" dirty="0" err="1" smtClean="0"/>
              <a:t>Mesos</a:t>
            </a:r>
            <a:endParaRPr lang="en-US" dirty="0" smtClean="0"/>
          </a:p>
          <a:p>
            <a:r>
              <a:rPr lang="en-US" dirty="0" err="1" smtClean="0"/>
              <a:t>OpenVZ</a:t>
            </a:r>
            <a:endParaRPr lang="en-US" dirty="0" smtClean="0"/>
          </a:p>
          <a:p>
            <a:r>
              <a:rPr lang="en-US" dirty="0" smtClean="0"/>
              <a:t>The FreeBS</a:t>
            </a:r>
            <a:r>
              <a:rPr lang="en-US" dirty="0" smtClean="0"/>
              <a:t>D jail</a:t>
            </a:r>
          </a:p>
          <a:p>
            <a:r>
              <a:rPr lang="en-US" dirty="0" smtClean="0"/>
              <a:t>The AIX Workload partition (WPARs)</a:t>
            </a:r>
          </a:p>
          <a:p>
            <a:r>
              <a:rPr lang="en-US" dirty="0" smtClean="0"/>
              <a:t>Solaris Containers (Solaris Zones)</a:t>
            </a:r>
          </a:p>
          <a:p>
            <a:r>
              <a:rPr lang="en-US" dirty="0" smtClean="0"/>
              <a:t>Hyper-V Container</a:t>
            </a:r>
          </a:p>
          <a:p>
            <a:r>
              <a:rPr lang="en-US" dirty="0" smtClean="0"/>
              <a:t>Docker</a:t>
            </a:r>
          </a:p>
          <a:p>
            <a:r>
              <a:rPr lang="en-US" dirty="0" smtClean="0"/>
              <a:t>etc.</a:t>
            </a:r>
            <a:endParaRPr lang="id-ID" dirty="0"/>
          </a:p>
        </p:txBody>
      </p:sp>
    </p:spTree>
    <p:extLst>
      <p:ext uri="{BB962C8B-B14F-4D97-AF65-F5344CB8AC3E}">
        <p14:creationId xmlns:p14="http://schemas.microsoft.com/office/powerpoint/2010/main" val="34569291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Virtualization </a:t>
            </a:r>
            <a:r>
              <a:rPr lang="en-US" dirty="0" smtClean="0"/>
              <a:t>vs </a:t>
            </a:r>
            <a:r>
              <a:rPr lang="en-US" dirty="0" smtClean="0"/>
              <a:t>Containerization</a:t>
            </a:r>
            <a:endParaRPr lang="id-ID" dirty="0"/>
          </a:p>
        </p:txBody>
      </p:sp>
      <p:pic>
        <p:nvPicPr>
          <p:cNvPr id="5" name="Content Placeholder 4"/>
          <p:cNvPicPr>
            <a:picLocks noGrp="1" noChangeAspect="1"/>
          </p:cNvPicPr>
          <p:nvPr>
            <p:ph idx="1"/>
          </p:nvPr>
        </p:nvPicPr>
        <p:blipFill>
          <a:blip r:embed="rId2"/>
          <a:stretch>
            <a:fillRect/>
          </a:stretch>
        </p:blipFill>
        <p:spPr>
          <a:xfrm>
            <a:off x="646111" y="1853248"/>
            <a:ext cx="5265292" cy="4195762"/>
          </a:xfrm>
          <a:prstGeom prst="rect">
            <a:avLst/>
          </a:prstGeom>
        </p:spPr>
      </p:pic>
      <p:pic>
        <p:nvPicPr>
          <p:cNvPr id="6" name="Picture 5"/>
          <p:cNvPicPr>
            <a:picLocks noChangeAspect="1"/>
          </p:cNvPicPr>
          <p:nvPr/>
        </p:nvPicPr>
        <p:blipFill>
          <a:blip r:embed="rId3"/>
          <a:stretch>
            <a:fillRect/>
          </a:stretch>
        </p:blipFill>
        <p:spPr>
          <a:xfrm>
            <a:off x="6647189" y="1836046"/>
            <a:ext cx="4892282" cy="4230166"/>
          </a:xfrm>
          <a:prstGeom prst="rect">
            <a:avLst/>
          </a:prstGeom>
        </p:spPr>
      </p:pic>
      <p:sp>
        <p:nvSpPr>
          <p:cNvPr id="7" name="TextBox 6"/>
          <p:cNvSpPr txBox="1"/>
          <p:nvPr/>
        </p:nvSpPr>
        <p:spPr>
          <a:xfrm>
            <a:off x="2305573" y="6082268"/>
            <a:ext cx="1946367" cy="369332"/>
          </a:xfrm>
          <a:prstGeom prst="rect">
            <a:avLst/>
          </a:prstGeom>
          <a:noFill/>
        </p:spPr>
        <p:txBody>
          <a:bodyPr wrap="none" rtlCol="0">
            <a:spAutoFit/>
          </a:bodyPr>
          <a:lstStyle/>
          <a:p>
            <a:r>
              <a:rPr lang="en-US" dirty="0" smtClean="0"/>
              <a:t>Virtual Machine</a:t>
            </a:r>
            <a:endParaRPr lang="id-ID" dirty="0"/>
          </a:p>
        </p:txBody>
      </p:sp>
      <p:sp>
        <p:nvSpPr>
          <p:cNvPr id="8" name="TextBox 7"/>
          <p:cNvSpPr txBox="1"/>
          <p:nvPr/>
        </p:nvSpPr>
        <p:spPr>
          <a:xfrm>
            <a:off x="8439946" y="6082268"/>
            <a:ext cx="1306768" cy="369332"/>
          </a:xfrm>
          <a:prstGeom prst="rect">
            <a:avLst/>
          </a:prstGeom>
          <a:noFill/>
        </p:spPr>
        <p:txBody>
          <a:bodyPr wrap="none" rtlCol="0">
            <a:spAutoFit/>
          </a:bodyPr>
          <a:lstStyle/>
          <a:p>
            <a:r>
              <a:rPr lang="en-US" dirty="0" smtClean="0"/>
              <a:t>Container</a:t>
            </a:r>
            <a:endParaRPr lang="id-ID" dirty="0"/>
          </a:p>
        </p:txBody>
      </p:sp>
    </p:spTree>
    <p:extLst>
      <p:ext uri="{BB962C8B-B14F-4D97-AF65-F5344CB8AC3E}">
        <p14:creationId xmlns:p14="http://schemas.microsoft.com/office/powerpoint/2010/main" val="95841349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Virtualization </a:t>
            </a:r>
            <a:r>
              <a:rPr lang="en-US" dirty="0" smtClean="0"/>
              <a:t>vs </a:t>
            </a:r>
            <a:r>
              <a:rPr lang="en-US" dirty="0" smtClean="0"/>
              <a:t>Containerization</a:t>
            </a:r>
            <a:endParaRPr lang="id-ID" dirty="0"/>
          </a:p>
        </p:txBody>
      </p:sp>
      <p:pic>
        <p:nvPicPr>
          <p:cNvPr id="4" name="Content Placeholder 3"/>
          <p:cNvPicPr>
            <a:picLocks noGrp="1" noChangeAspect="1"/>
          </p:cNvPicPr>
          <p:nvPr>
            <p:ph idx="1"/>
          </p:nvPr>
        </p:nvPicPr>
        <p:blipFill>
          <a:blip r:embed="rId2"/>
          <a:stretch>
            <a:fillRect/>
          </a:stretch>
        </p:blipFill>
        <p:spPr>
          <a:xfrm>
            <a:off x="1262129" y="1466842"/>
            <a:ext cx="9298546" cy="5105373"/>
          </a:xfrm>
          <a:prstGeom prst="rect">
            <a:avLst/>
          </a:prstGeom>
        </p:spPr>
      </p:pic>
    </p:spTree>
    <p:extLst>
      <p:ext uri="{BB962C8B-B14F-4D97-AF65-F5344CB8AC3E}">
        <p14:creationId xmlns:p14="http://schemas.microsoft.com/office/powerpoint/2010/main" val="263785956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Virtualization </a:t>
            </a:r>
            <a:r>
              <a:rPr lang="en-US" dirty="0" smtClean="0"/>
              <a:t>vs </a:t>
            </a:r>
            <a:r>
              <a:rPr lang="en-US" dirty="0" smtClean="0"/>
              <a:t>Containerization</a:t>
            </a:r>
            <a:endParaRPr lang="id-ID" dirty="0"/>
          </a:p>
        </p:txBody>
      </p:sp>
      <p:sp>
        <p:nvSpPr>
          <p:cNvPr id="3" name="Content Placeholder 2"/>
          <p:cNvSpPr>
            <a:spLocks noGrp="1"/>
          </p:cNvSpPr>
          <p:nvPr>
            <p:ph idx="1"/>
          </p:nvPr>
        </p:nvSpPr>
        <p:spPr>
          <a:xfrm>
            <a:off x="646112" y="1648496"/>
            <a:ext cx="10803206" cy="4855335"/>
          </a:xfrm>
        </p:spPr>
        <p:txBody>
          <a:bodyPr>
            <a:normAutofit/>
          </a:bodyPr>
          <a:lstStyle/>
          <a:p>
            <a:r>
              <a:rPr lang="en-US" dirty="0"/>
              <a:t>Virtual machines contain a complete operating system and applications. </a:t>
            </a:r>
          </a:p>
          <a:p>
            <a:pPr marL="360363" indent="0">
              <a:buNone/>
            </a:pPr>
            <a:r>
              <a:rPr lang="en-US" dirty="0" smtClean="0"/>
              <a:t>Hypervisor-based </a:t>
            </a:r>
            <a:r>
              <a:rPr lang="en-US" dirty="0"/>
              <a:t>virtualization is resource intensive, a VM can take up several GB depends on the guest the OS.</a:t>
            </a:r>
          </a:p>
          <a:p>
            <a:r>
              <a:rPr lang="en-US" dirty="0"/>
              <a:t>Virtual machines use hypervisors to share and manage hardware while containers share the kernel of the host OS to access the hardware.</a:t>
            </a:r>
          </a:p>
          <a:p>
            <a:r>
              <a:rPr lang="en-US" dirty="0"/>
              <a:t>Virtual machine have their own kernel and they don’t use and share the kernel of the host OS, hence they isolated from each other at a deep level.</a:t>
            </a:r>
          </a:p>
          <a:p>
            <a:r>
              <a:rPr lang="en-US" dirty="0"/>
              <a:t>Virtual machines residing on the same server can run different operating systems. One VM can run Windows while the VM next door might be running Ubuntu.</a:t>
            </a:r>
          </a:p>
          <a:p>
            <a:r>
              <a:rPr lang="en-US" dirty="0"/>
              <a:t>Containers are bound by the host operating system, containers on the same server use the same OS.</a:t>
            </a:r>
          </a:p>
          <a:p>
            <a:r>
              <a:rPr lang="en-US" dirty="0"/>
              <a:t>Containers are virtualizing the underlying operating system while virtual machines are virtualizing the underlying hardware.</a:t>
            </a:r>
            <a:endParaRPr lang="id-ID" dirty="0"/>
          </a:p>
        </p:txBody>
      </p:sp>
    </p:spTree>
    <p:extLst>
      <p:ext uri="{BB962C8B-B14F-4D97-AF65-F5344CB8AC3E}">
        <p14:creationId xmlns:p14="http://schemas.microsoft.com/office/powerpoint/2010/main" val="387825008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Virtualization </a:t>
            </a:r>
            <a:r>
              <a:rPr lang="en-US" dirty="0" smtClean="0"/>
              <a:t>vs </a:t>
            </a:r>
            <a:r>
              <a:rPr lang="en-US" dirty="0" smtClean="0"/>
              <a:t>Containerization</a:t>
            </a:r>
            <a:endParaRPr lang="id-ID" dirty="0"/>
          </a:p>
        </p:txBody>
      </p:sp>
      <p:pic>
        <p:nvPicPr>
          <p:cNvPr id="6" name="Content Placeholder 5"/>
          <p:cNvPicPr>
            <a:picLocks noGrp="1" noChangeAspect="1"/>
          </p:cNvPicPr>
          <p:nvPr>
            <p:ph idx="1"/>
          </p:nvPr>
        </p:nvPicPr>
        <p:blipFill>
          <a:blip r:embed="rId2"/>
          <a:stretch>
            <a:fillRect/>
          </a:stretch>
        </p:blipFill>
        <p:spPr>
          <a:xfrm>
            <a:off x="1584102" y="1319124"/>
            <a:ext cx="9033402" cy="5201429"/>
          </a:xfrm>
          <a:prstGeom prst="rect">
            <a:avLst/>
          </a:prstGeom>
        </p:spPr>
      </p:pic>
    </p:spTree>
    <p:extLst>
      <p:ext uri="{BB962C8B-B14F-4D97-AF65-F5344CB8AC3E}">
        <p14:creationId xmlns:p14="http://schemas.microsoft.com/office/powerpoint/2010/main" val="16849322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itle 1"/>
          <p:cNvSpPr>
            <a:spLocks noGrp="1" noChangeArrowheads="1"/>
          </p:cNvSpPr>
          <p:nvPr>
            <p:ph type="title"/>
          </p:nvPr>
        </p:nvSpPr>
        <p:spPr>
          <a:xfrm>
            <a:off x="645479" y="453263"/>
            <a:ext cx="8229600" cy="771595"/>
          </a:xfrm>
        </p:spPr>
        <p:txBody>
          <a:bodyPr>
            <a:normAutofit/>
          </a:bodyPr>
          <a:lstStyle/>
          <a:p>
            <a:r>
              <a:rPr lang="en-US" altLang="id-ID" dirty="0" smtClean="0"/>
              <a:t>Virtualization </a:t>
            </a:r>
            <a:r>
              <a:rPr lang="id-ID" altLang="en-US" dirty="0"/>
              <a:t> </a:t>
            </a:r>
            <a:r>
              <a:rPr lang="en-US" altLang="en-US" dirty="0"/>
              <a:t>(cont.)</a:t>
            </a:r>
            <a:endParaRPr lang="en-US" altLang="en-US" dirty="0" smtClean="0"/>
          </a:p>
        </p:txBody>
      </p:sp>
      <p:sp>
        <p:nvSpPr>
          <p:cNvPr id="11266" name="Content Placeholder 2"/>
          <p:cNvSpPr>
            <a:spLocks noGrp="1" noChangeArrowheads="1"/>
          </p:cNvSpPr>
          <p:nvPr>
            <p:ph idx="1"/>
          </p:nvPr>
        </p:nvSpPr>
        <p:spPr>
          <a:xfrm>
            <a:off x="645479" y="1340768"/>
            <a:ext cx="10829597" cy="5124450"/>
          </a:xfrm>
        </p:spPr>
        <p:txBody>
          <a:bodyPr>
            <a:normAutofit fontScale="92500" lnSpcReduction="20000"/>
          </a:bodyPr>
          <a:lstStyle/>
          <a:p>
            <a:endParaRPr lang="id-ID" altLang="en-US" dirty="0" smtClean="0"/>
          </a:p>
          <a:p>
            <a:r>
              <a:rPr lang="en-US" altLang="en-US" dirty="0" smtClean="0"/>
              <a:t>Fundamental idea – abstract hardware of a single computer </a:t>
            </a:r>
            <a:r>
              <a:rPr lang="en-US" altLang="en-US" dirty="0" smtClean="0"/>
              <a:t>(</a:t>
            </a:r>
            <a:r>
              <a:rPr lang="en-US" altLang="en-US" dirty="0" smtClean="0"/>
              <a:t>or software</a:t>
            </a:r>
            <a:r>
              <a:rPr lang="en-US" altLang="en-US" dirty="0" smtClean="0"/>
              <a:t>) into </a:t>
            </a:r>
            <a:r>
              <a:rPr lang="en-US" altLang="en-US" dirty="0" smtClean="0"/>
              <a:t>several different execution environments</a:t>
            </a:r>
          </a:p>
          <a:p>
            <a:pPr lvl="1"/>
            <a:r>
              <a:rPr lang="en-US" altLang="en-US" dirty="0" smtClean="0"/>
              <a:t>Similar to layered approach</a:t>
            </a:r>
          </a:p>
          <a:p>
            <a:pPr lvl="1"/>
            <a:r>
              <a:rPr lang="en-US" altLang="en-US" dirty="0" smtClean="0"/>
              <a:t>But layer creates virtual system (</a:t>
            </a:r>
            <a:r>
              <a:rPr lang="en-US" altLang="en-US" b="1" dirty="0" smtClean="0">
                <a:solidFill>
                  <a:srgbClr val="3366FF"/>
                </a:solidFill>
              </a:rPr>
              <a:t>virtual machine</a:t>
            </a:r>
            <a:r>
              <a:rPr lang="en-US" altLang="en-US" dirty="0" smtClean="0"/>
              <a:t>, or </a:t>
            </a:r>
            <a:r>
              <a:rPr lang="en-US" altLang="en-US" b="1" dirty="0" smtClean="0">
                <a:solidFill>
                  <a:srgbClr val="3366FF"/>
                </a:solidFill>
              </a:rPr>
              <a:t>VM</a:t>
            </a:r>
            <a:r>
              <a:rPr lang="en-US" altLang="en-US" dirty="0" smtClean="0"/>
              <a:t>) on which operation systems or applications can run</a:t>
            </a:r>
          </a:p>
          <a:p>
            <a:r>
              <a:rPr lang="en-US" altLang="en-US" dirty="0" smtClean="0"/>
              <a:t>Several components</a:t>
            </a:r>
          </a:p>
          <a:p>
            <a:pPr lvl="1"/>
            <a:r>
              <a:rPr lang="en-US" altLang="en-US" b="1" dirty="0" smtClean="0">
                <a:solidFill>
                  <a:srgbClr val="3366FF"/>
                </a:solidFill>
              </a:rPr>
              <a:t>Host</a:t>
            </a:r>
            <a:r>
              <a:rPr lang="en-US" altLang="en-US" dirty="0" smtClean="0"/>
              <a:t> – underlying hardware system</a:t>
            </a:r>
          </a:p>
          <a:p>
            <a:pPr lvl="1"/>
            <a:r>
              <a:rPr lang="en-US" altLang="en-US" b="1" dirty="0" smtClean="0">
                <a:solidFill>
                  <a:srgbClr val="3366FF"/>
                </a:solidFill>
              </a:rPr>
              <a:t>Virtual machine manager </a:t>
            </a:r>
            <a:r>
              <a:rPr lang="en-US" altLang="en-US" dirty="0" smtClean="0"/>
              <a:t>(</a:t>
            </a:r>
            <a:r>
              <a:rPr lang="en-US" altLang="en-US" b="1" dirty="0" smtClean="0">
                <a:solidFill>
                  <a:srgbClr val="3366FF"/>
                </a:solidFill>
              </a:rPr>
              <a:t>VMM</a:t>
            </a:r>
            <a:r>
              <a:rPr lang="en-US" altLang="en-US" dirty="0" smtClean="0"/>
              <a:t>) or </a:t>
            </a:r>
            <a:r>
              <a:rPr lang="en-US" altLang="en-US" b="1" dirty="0" smtClean="0">
                <a:solidFill>
                  <a:srgbClr val="3366FF"/>
                </a:solidFill>
              </a:rPr>
              <a:t>hypervisor</a:t>
            </a:r>
            <a:r>
              <a:rPr lang="en-US" altLang="en-US" dirty="0" smtClean="0"/>
              <a:t> – creates and runs virtual machines by providing interface that is </a:t>
            </a:r>
            <a:r>
              <a:rPr lang="en-US" altLang="en-US" b="1" i="1" dirty="0" smtClean="0"/>
              <a:t>identical</a:t>
            </a:r>
            <a:r>
              <a:rPr lang="en-US" altLang="en-US" dirty="0" smtClean="0"/>
              <a:t> to the host</a:t>
            </a:r>
          </a:p>
          <a:p>
            <a:pPr lvl="2"/>
            <a:r>
              <a:rPr lang="en-US" altLang="en-US" dirty="0" smtClean="0"/>
              <a:t>(Except in the case of </a:t>
            </a:r>
            <a:r>
              <a:rPr lang="en-US" altLang="en-US" dirty="0" err="1" smtClean="0"/>
              <a:t>paravirtualization</a:t>
            </a:r>
            <a:r>
              <a:rPr lang="en-US" altLang="en-US" dirty="0" smtClean="0"/>
              <a:t>)</a:t>
            </a:r>
          </a:p>
          <a:p>
            <a:pPr lvl="1"/>
            <a:r>
              <a:rPr lang="en-US" altLang="en-US" b="1" dirty="0" smtClean="0">
                <a:solidFill>
                  <a:srgbClr val="3366FF"/>
                </a:solidFill>
              </a:rPr>
              <a:t>Guest</a:t>
            </a:r>
            <a:r>
              <a:rPr lang="en-US" altLang="en-US" dirty="0" smtClean="0"/>
              <a:t> – process provided with virtual copy of the host</a:t>
            </a:r>
          </a:p>
          <a:p>
            <a:pPr lvl="2"/>
            <a:r>
              <a:rPr lang="en-US" altLang="en-US" dirty="0" smtClean="0"/>
              <a:t>Usually an operating system</a:t>
            </a:r>
          </a:p>
          <a:p>
            <a:r>
              <a:rPr lang="en-US" altLang="en-US" dirty="0" smtClean="0"/>
              <a:t>Single physical machine can run multiple operating systems concurrently, each in its own virtual machine</a:t>
            </a:r>
          </a:p>
          <a:p>
            <a:pPr lvl="2">
              <a:buFont typeface="Webdings" panose="05030102010509060703" pitchFamily="18" charset="2"/>
              <a:buNone/>
            </a:pPr>
            <a:r>
              <a:rPr lang="en-US" altLang="en-US" dirty="0" smtClean="0"/>
              <a:t>	</a:t>
            </a:r>
          </a:p>
        </p:txBody>
      </p:sp>
    </p:spTree>
    <p:extLst>
      <p:ext uri="{BB962C8B-B14F-4D97-AF65-F5344CB8AC3E}">
        <p14:creationId xmlns:p14="http://schemas.microsoft.com/office/powerpoint/2010/main" val="312194328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57576" y="141669"/>
            <a:ext cx="11694018" cy="6606862"/>
          </a:xfrm>
          <a:prstGeom prst="rect">
            <a:avLst/>
          </a:prstGeom>
        </p:spPr>
      </p:pic>
    </p:spTree>
    <p:extLst>
      <p:ext uri="{BB962C8B-B14F-4D97-AF65-F5344CB8AC3E}">
        <p14:creationId xmlns:p14="http://schemas.microsoft.com/office/powerpoint/2010/main" val="262953676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Development, Provisioning and Automation Tools for Virtualization and Containerization</a:t>
            </a:r>
            <a:endParaRPr lang="id-ID" sz="3200" dirty="0"/>
          </a:p>
        </p:txBody>
      </p:sp>
      <p:sp>
        <p:nvSpPr>
          <p:cNvPr id="3" name="Content Placeholder 2"/>
          <p:cNvSpPr>
            <a:spLocks noGrp="1"/>
          </p:cNvSpPr>
          <p:nvPr>
            <p:ph idx="1"/>
          </p:nvPr>
        </p:nvSpPr>
        <p:spPr/>
        <p:txBody>
          <a:bodyPr/>
          <a:lstStyle/>
          <a:p>
            <a:endParaRPr lang="en-US" dirty="0" smtClean="0"/>
          </a:p>
          <a:p>
            <a:r>
              <a:rPr lang="en-US" dirty="0" smtClean="0"/>
              <a:t>Kubernetes (Container Management)</a:t>
            </a:r>
          </a:p>
          <a:p>
            <a:endParaRPr lang="en-US" dirty="0" smtClean="0"/>
          </a:p>
          <a:p>
            <a:r>
              <a:rPr lang="en-US" dirty="0" smtClean="0"/>
              <a:t>Vagrant </a:t>
            </a:r>
            <a:r>
              <a:rPr lang="en-US" dirty="0" smtClean="0">
                <a:sym typeface="Wingdings" panose="05000000000000000000" pitchFamily="2" charset="2"/>
              </a:rPr>
              <a:t> Development Environments </a:t>
            </a:r>
            <a:r>
              <a:rPr lang="en-US" dirty="0" smtClean="0"/>
              <a:t>(Terraform </a:t>
            </a:r>
            <a:r>
              <a:rPr lang="en-US" dirty="0" smtClean="0">
                <a:sym typeface="Wingdings" panose="05000000000000000000" pitchFamily="2" charset="2"/>
              </a:rPr>
              <a:t> Infrastructure)</a:t>
            </a:r>
            <a:endParaRPr lang="en-US" dirty="0" smtClean="0"/>
          </a:p>
          <a:p>
            <a:endParaRPr lang="en-US" dirty="0" smtClean="0"/>
          </a:p>
          <a:p>
            <a:r>
              <a:rPr lang="en-US" dirty="0" smtClean="0"/>
              <a:t>Latest (New Release, 26-08-2019) : </a:t>
            </a:r>
            <a:r>
              <a:rPr lang="en-US" dirty="0" err="1" smtClean="0"/>
              <a:t>Tanzu</a:t>
            </a:r>
            <a:r>
              <a:rPr lang="en-US" dirty="0" smtClean="0"/>
              <a:t> (by VMware </a:t>
            </a:r>
            <a:r>
              <a:rPr lang="en-US" dirty="0"/>
              <a:t>- </a:t>
            </a:r>
            <a:r>
              <a:rPr lang="en-US" dirty="0">
                <a:hlinkClick r:id="rId2"/>
              </a:rPr>
              <a:t>https://techcrunch.com/2019/08/26/vmware-is-bringing-vms-and-containers-together-taking-advantage-of-heptio-acquisition</a:t>
            </a:r>
            <a:r>
              <a:rPr lang="en-US" dirty="0" smtClean="0">
                <a:hlinkClick r:id="rId2"/>
              </a:rPr>
              <a:t>/</a:t>
            </a:r>
            <a:r>
              <a:rPr lang="en-US" dirty="0" smtClean="0"/>
              <a:t>) </a:t>
            </a:r>
            <a:r>
              <a:rPr lang="en-US" dirty="0" smtClean="0">
                <a:sym typeface="Wingdings" panose="05000000000000000000" pitchFamily="2" charset="2"/>
              </a:rPr>
              <a:t> Both, virtualization and containerization management on single apps / system.</a:t>
            </a:r>
            <a:endParaRPr lang="id-ID" dirty="0"/>
          </a:p>
        </p:txBody>
      </p:sp>
    </p:spTree>
    <p:extLst>
      <p:ext uri="{BB962C8B-B14F-4D97-AF65-F5344CB8AC3E}">
        <p14:creationId xmlns:p14="http://schemas.microsoft.com/office/powerpoint/2010/main" val="380154065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Combined as Final Product</a:t>
            </a:r>
            <a:endParaRPr lang="id-ID" dirty="0"/>
          </a:p>
        </p:txBody>
      </p:sp>
      <p:sp>
        <p:nvSpPr>
          <p:cNvPr id="3" name="Content Placeholder 2"/>
          <p:cNvSpPr>
            <a:spLocks noGrp="1"/>
          </p:cNvSpPr>
          <p:nvPr>
            <p:ph idx="1"/>
          </p:nvPr>
        </p:nvSpPr>
        <p:spPr/>
        <p:txBody>
          <a:bodyPr>
            <a:normAutofit/>
          </a:bodyPr>
          <a:lstStyle/>
          <a:p>
            <a:pPr marL="0" indent="0" algn="ctr">
              <a:buNone/>
            </a:pPr>
            <a:r>
              <a:rPr lang="en-US" sz="6000" b="1" i="1" dirty="0" smtClean="0"/>
              <a:t>HCI</a:t>
            </a:r>
          </a:p>
          <a:p>
            <a:pPr marL="0" indent="0" algn="ctr">
              <a:buNone/>
            </a:pPr>
            <a:r>
              <a:rPr lang="en-US" sz="6000" b="1" i="1" dirty="0" smtClean="0"/>
              <a:t>(Hyper-Convergent Infrastructure)</a:t>
            </a:r>
            <a:endParaRPr lang="id-ID" sz="6000" b="1" i="1" dirty="0"/>
          </a:p>
        </p:txBody>
      </p:sp>
    </p:spTree>
    <p:extLst>
      <p:ext uri="{BB962C8B-B14F-4D97-AF65-F5344CB8AC3E}">
        <p14:creationId xmlns:p14="http://schemas.microsoft.com/office/powerpoint/2010/main" val="21130623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31074" y="4288136"/>
            <a:ext cx="6013185" cy="1246495"/>
          </a:xfrm>
          <a:prstGeom prst="rect">
            <a:avLst/>
          </a:prstGeom>
          <a:noFill/>
        </p:spPr>
        <p:txBody>
          <a:bodyPr wrap="none">
            <a:spAutoFit/>
          </a:bodyPr>
          <a:lstStyle/>
          <a:p>
            <a:pPr algn="ctr">
              <a:defRPr/>
            </a:pPr>
            <a:r>
              <a:rPr lang="id-ID" sz="75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reflection blurRad="6350" stA="55000" endA="50" endPos="85000" dist="60007" dir="5400000" sy="-100000" algn="bl" rotWithShape="0"/>
                </a:effectLst>
              </a:rPr>
              <a:t>Terima Kasih</a:t>
            </a:r>
            <a:endParaRPr lang="en-US" sz="75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reflection blurRad="6350" stA="55000" endA="50" endPos="85000" dist="60007" dir="5400000" sy="-100000" algn="bl" rotWithShape="0"/>
              </a:effectLst>
            </a:endParaRPr>
          </a:p>
        </p:txBody>
      </p:sp>
      <p:pic>
        <p:nvPicPr>
          <p:cNvPr id="5" name="Picture 4"/>
          <p:cNvPicPr>
            <a:picLocks noChangeAspect="1"/>
          </p:cNvPicPr>
          <p:nvPr/>
        </p:nvPicPr>
        <p:blipFill>
          <a:blip r:embed="rId2"/>
          <a:stretch>
            <a:fillRect/>
          </a:stretch>
        </p:blipFill>
        <p:spPr>
          <a:xfrm>
            <a:off x="3229375" y="359531"/>
            <a:ext cx="5616581" cy="3637452"/>
          </a:xfrm>
          <a:prstGeom prst="rect">
            <a:avLst/>
          </a:prstGeom>
        </p:spPr>
      </p:pic>
    </p:spTree>
    <p:extLst>
      <p:ext uri="{BB962C8B-B14F-4D97-AF65-F5344CB8AC3E}">
        <p14:creationId xmlns:p14="http://schemas.microsoft.com/office/powerpoint/2010/main" val="25608013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3" descr="Fig 1-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524000"/>
            <a:ext cx="8229600" cy="500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981200" y="548680"/>
            <a:ext cx="8229600" cy="1066800"/>
          </a:xfrm>
        </p:spPr>
        <p:txBody>
          <a:bodyPr>
            <a:normAutofit/>
          </a:bodyPr>
          <a:lstStyle/>
          <a:p>
            <a:r>
              <a:rPr lang="en-US" altLang="id-ID" dirty="0">
                <a:latin typeface="Arial" panose="020B0604020202020204" pitchFamily="34" charset="0"/>
                <a:cs typeface="Times New Roman" panose="02020603050405020304" pitchFamily="18" charset="0"/>
              </a:rPr>
              <a:t>Schematic of a virtual machine</a:t>
            </a:r>
            <a:endParaRPr lang="id-ID" dirty="0"/>
          </a:p>
        </p:txBody>
      </p:sp>
    </p:spTree>
    <p:extLst>
      <p:ext uri="{BB962C8B-B14F-4D97-AF65-F5344CB8AC3E}">
        <p14:creationId xmlns:p14="http://schemas.microsoft.com/office/powerpoint/2010/main" val="15751035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2"/>
          <p:cNvSpPr>
            <a:spLocks noGrp="1" noChangeArrowheads="1"/>
          </p:cNvSpPr>
          <p:nvPr>
            <p:ph type="title" idx="4294967295"/>
          </p:nvPr>
        </p:nvSpPr>
        <p:spPr>
          <a:xfrm>
            <a:off x="649735" y="450761"/>
            <a:ext cx="6898425" cy="888642"/>
          </a:xfrm>
        </p:spPr>
        <p:txBody>
          <a:bodyPr/>
          <a:lstStyle/>
          <a:p>
            <a:r>
              <a:rPr lang="en-US" altLang="id-ID" dirty="0"/>
              <a:t>Virtualization </a:t>
            </a:r>
            <a:r>
              <a:rPr lang="id-ID" altLang="en-US" dirty="0"/>
              <a:t> </a:t>
            </a:r>
            <a:r>
              <a:rPr lang="en-US" altLang="en-US" dirty="0"/>
              <a:t>(cont.)</a:t>
            </a:r>
          </a:p>
        </p:txBody>
      </p:sp>
      <p:sp>
        <p:nvSpPr>
          <p:cNvPr id="90114" name="Rectangle 3"/>
          <p:cNvSpPr>
            <a:spLocks noGrp="1" noChangeArrowheads="1"/>
          </p:cNvSpPr>
          <p:nvPr>
            <p:ph type="body" idx="4294967295"/>
          </p:nvPr>
        </p:nvSpPr>
        <p:spPr>
          <a:xfrm>
            <a:off x="649735" y="1339403"/>
            <a:ext cx="10786704" cy="5074276"/>
          </a:xfrm>
        </p:spPr>
        <p:txBody>
          <a:bodyPr>
            <a:normAutofit/>
          </a:bodyPr>
          <a:lstStyle/>
          <a:p>
            <a:endParaRPr lang="en-US" altLang="en-US" dirty="0" smtClean="0"/>
          </a:p>
          <a:p>
            <a:r>
              <a:rPr lang="en-US" altLang="en-US" dirty="0" smtClean="0"/>
              <a:t>Allows </a:t>
            </a:r>
            <a:r>
              <a:rPr lang="en-US" altLang="en-US" dirty="0" smtClean="0"/>
              <a:t>operating systems to run applications within other OSes</a:t>
            </a:r>
          </a:p>
          <a:p>
            <a:pPr lvl="1"/>
            <a:r>
              <a:rPr lang="en-US" altLang="en-US" dirty="0" smtClean="0"/>
              <a:t>Vast and growing industry</a:t>
            </a:r>
            <a:endParaRPr lang="en-US" altLang="en-US" sz="800" dirty="0"/>
          </a:p>
          <a:p>
            <a:r>
              <a:rPr lang="en-US" altLang="en-US" b="1" dirty="0" smtClean="0">
                <a:solidFill>
                  <a:srgbClr val="3366FF"/>
                </a:solidFill>
              </a:rPr>
              <a:t>Emulation (≠ Simulation)</a:t>
            </a:r>
            <a:r>
              <a:rPr lang="en-US" altLang="en-US" dirty="0" smtClean="0"/>
              <a:t> </a:t>
            </a:r>
            <a:r>
              <a:rPr lang="en-US" altLang="en-US" dirty="0" smtClean="0"/>
              <a:t>used when source CPU type different from target type (i.e. PowerPC to Intel x86)</a:t>
            </a:r>
          </a:p>
          <a:p>
            <a:pPr lvl="1"/>
            <a:r>
              <a:rPr lang="en-US" altLang="en-US" dirty="0" smtClean="0"/>
              <a:t>Generally slowest method</a:t>
            </a:r>
          </a:p>
          <a:p>
            <a:pPr lvl="1"/>
            <a:r>
              <a:rPr lang="en-US" altLang="en-US" dirty="0" smtClean="0"/>
              <a:t>When computer language not compiled to native code – </a:t>
            </a:r>
            <a:r>
              <a:rPr lang="en-US" altLang="en-US" b="1" dirty="0" smtClean="0">
                <a:solidFill>
                  <a:srgbClr val="3366FF"/>
                </a:solidFill>
              </a:rPr>
              <a:t>Interpretation</a:t>
            </a:r>
          </a:p>
          <a:p>
            <a:r>
              <a:rPr lang="en-US" altLang="en-US" b="1" dirty="0" smtClean="0">
                <a:solidFill>
                  <a:srgbClr val="3366FF"/>
                </a:solidFill>
              </a:rPr>
              <a:t>Virtualization</a:t>
            </a:r>
            <a:r>
              <a:rPr lang="en-US" altLang="en-US" dirty="0" smtClean="0"/>
              <a:t> – OS natively compiled for CPU, running </a:t>
            </a:r>
            <a:r>
              <a:rPr lang="en-US" altLang="en-US" b="1" dirty="0" smtClean="0">
                <a:solidFill>
                  <a:srgbClr val="3366FF"/>
                </a:solidFill>
              </a:rPr>
              <a:t>guest</a:t>
            </a:r>
            <a:r>
              <a:rPr lang="en-US" altLang="en-US" dirty="0" smtClean="0"/>
              <a:t> OSes  also natively compiled </a:t>
            </a:r>
          </a:p>
          <a:p>
            <a:pPr lvl="1"/>
            <a:r>
              <a:rPr lang="en-US" altLang="en-US" dirty="0" smtClean="0"/>
              <a:t>Consider VMware running </a:t>
            </a:r>
            <a:r>
              <a:rPr lang="en-US" altLang="en-US" dirty="0" err="1" smtClean="0"/>
              <a:t>WinXP</a:t>
            </a:r>
            <a:r>
              <a:rPr lang="en-US" altLang="en-US" dirty="0" smtClean="0"/>
              <a:t> guests, each running applications, all on native </a:t>
            </a:r>
            <a:r>
              <a:rPr lang="en-US" altLang="en-US" dirty="0" err="1" smtClean="0"/>
              <a:t>WinXP</a:t>
            </a:r>
            <a:r>
              <a:rPr lang="en-US" altLang="en-US" dirty="0" smtClean="0"/>
              <a:t> </a:t>
            </a:r>
            <a:r>
              <a:rPr lang="en-US" altLang="en-US" b="1" dirty="0" smtClean="0">
                <a:solidFill>
                  <a:srgbClr val="3366FF"/>
                </a:solidFill>
              </a:rPr>
              <a:t>host</a:t>
            </a:r>
            <a:r>
              <a:rPr lang="en-US" altLang="en-US" dirty="0" smtClean="0"/>
              <a:t> OS</a:t>
            </a:r>
          </a:p>
          <a:p>
            <a:pPr lvl="1"/>
            <a:r>
              <a:rPr lang="en-US" altLang="en-US" b="1" dirty="0" smtClean="0">
                <a:solidFill>
                  <a:srgbClr val="3366FF"/>
                </a:solidFill>
              </a:rPr>
              <a:t>VMM</a:t>
            </a:r>
            <a:r>
              <a:rPr lang="en-US" altLang="en-US" dirty="0" smtClean="0"/>
              <a:t> (virtual machine Manager) provides virtualization services</a:t>
            </a:r>
          </a:p>
        </p:txBody>
      </p:sp>
    </p:spTree>
    <p:extLst>
      <p:ext uri="{BB962C8B-B14F-4D97-AF65-F5344CB8AC3E}">
        <p14:creationId xmlns:p14="http://schemas.microsoft.com/office/powerpoint/2010/main" val="30134802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2"/>
          <p:cNvSpPr>
            <a:spLocks noGrp="1" noChangeArrowheads="1"/>
          </p:cNvSpPr>
          <p:nvPr>
            <p:ph type="title" idx="4294967295"/>
          </p:nvPr>
        </p:nvSpPr>
        <p:spPr>
          <a:xfrm>
            <a:off x="2421586" y="491924"/>
            <a:ext cx="7645400" cy="576262"/>
          </a:xfrm>
        </p:spPr>
        <p:txBody>
          <a:bodyPr/>
          <a:lstStyle/>
          <a:p>
            <a:pPr eaLnBrk="1" hangingPunct="1"/>
            <a:r>
              <a:rPr lang="en-US" altLang="en-US" sz="2800" dirty="0"/>
              <a:t>Computing Environments - Virtualization</a:t>
            </a:r>
          </a:p>
        </p:txBody>
      </p:sp>
      <p:pic>
        <p:nvPicPr>
          <p:cNvPr id="94210" name="Picture 1" descr="1_20.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32114" y="1554164"/>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1283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noChangeArrowheads="1"/>
          </p:cNvSpPr>
          <p:nvPr>
            <p:ph type="title"/>
          </p:nvPr>
        </p:nvSpPr>
        <p:spPr>
          <a:xfrm>
            <a:off x="749907" y="530536"/>
            <a:ext cx="8229600" cy="576262"/>
          </a:xfrm>
        </p:spPr>
        <p:txBody>
          <a:bodyPr/>
          <a:lstStyle/>
          <a:p>
            <a:r>
              <a:rPr lang="en-US" altLang="en-US" sz="2800" dirty="0"/>
              <a:t>Implementation of VMM</a:t>
            </a:r>
            <a:r>
              <a:rPr lang="id-ID" altLang="en-US" sz="2800" dirty="0"/>
              <a:t>s</a:t>
            </a:r>
            <a:endParaRPr lang="en-US" altLang="en-US" sz="2800" dirty="0"/>
          </a:p>
        </p:txBody>
      </p:sp>
      <p:sp>
        <p:nvSpPr>
          <p:cNvPr id="14338" name="Content Placeholder 2"/>
          <p:cNvSpPr>
            <a:spLocks noGrp="1" noChangeArrowheads="1"/>
          </p:cNvSpPr>
          <p:nvPr>
            <p:ph idx="1"/>
          </p:nvPr>
        </p:nvSpPr>
        <p:spPr>
          <a:xfrm>
            <a:off x="749907" y="1562076"/>
            <a:ext cx="10841079" cy="4903118"/>
          </a:xfrm>
        </p:spPr>
        <p:txBody>
          <a:bodyPr>
            <a:normAutofit/>
          </a:bodyPr>
          <a:lstStyle/>
          <a:p>
            <a:r>
              <a:rPr lang="en-US" altLang="en-US" dirty="0" smtClean="0"/>
              <a:t>Other variations </a:t>
            </a:r>
            <a:r>
              <a:rPr lang="id-ID" altLang="en-US" dirty="0" smtClean="0"/>
              <a:t>than “Full Virtualization” </a:t>
            </a:r>
            <a:r>
              <a:rPr lang="en-US" altLang="en-US" dirty="0" smtClean="0"/>
              <a:t>include: </a:t>
            </a:r>
          </a:p>
          <a:p>
            <a:pPr lvl="1"/>
            <a:r>
              <a:rPr lang="en-US" altLang="en-US" sz="1600" b="1" dirty="0" err="1">
                <a:solidFill>
                  <a:srgbClr val="3366FF"/>
                </a:solidFill>
              </a:rPr>
              <a:t>Paravirtualization</a:t>
            </a:r>
            <a:r>
              <a:rPr lang="en-US" altLang="en-US" sz="1600" dirty="0"/>
              <a:t> - Technique in which the guest operating system is modified to work in cooperation with the VMM to optimize performance </a:t>
            </a:r>
          </a:p>
          <a:p>
            <a:pPr lvl="1"/>
            <a:r>
              <a:rPr lang="en-US" altLang="en-US" sz="1600" b="1" dirty="0">
                <a:solidFill>
                  <a:srgbClr val="3366FF"/>
                </a:solidFill>
              </a:rPr>
              <a:t>Programming-environment virtualization </a:t>
            </a:r>
            <a:r>
              <a:rPr lang="en-US" altLang="en-US" sz="1600" dirty="0"/>
              <a:t>- VMMs do not virtualize real hardware but instead create an optimized virtual system</a:t>
            </a:r>
          </a:p>
          <a:p>
            <a:pPr lvl="2"/>
            <a:r>
              <a:rPr lang="en-US" altLang="en-US" sz="1600" dirty="0"/>
              <a:t>Used by Oracle Java and </a:t>
            </a:r>
            <a:r>
              <a:rPr lang="en-US" altLang="en-US" sz="1600" dirty="0" err="1"/>
              <a:t>Microsoft.Net</a:t>
            </a:r>
            <a:endParaRPr lang="en-US" altLang="en-US" sz="1600" dirty="0"/>
          </a:p>
          <a:p>
            <a:pPr lvl="1"/>
            <a:r>
              <a:rPr lang="en-US" altLang="en-US" sz="1600" b="1" dirty="0">
                <a:solidFill>
                  <a:srgbClr val="3366FF"/>
                </a:solidFill>
              </a:rPr>
              <a:t>Emulators</a:t>
            </a:r>
            <a:r>
              <a:rPr lang="en-US" altLang="en-US" sz="1600" b="1" dirty="0"/>
              <a:t> – </a:t>
            </a:r>
            <a:r>
              <a:rPr lang="en-US" altLang="en-US" sz="1600" dirty="0"/>
              <a:t>Allow applications written for one hardware environment to run on a very different hardware environment, such as a different type of CPU</a:t>
            </a:r>
          </a:p>
          <a:p>
            <a:pPr lvl="1"/>
            <a:r>
              <a:rPr lang="en-US" altLang="en-US" sz="1600" b="1" dirty="0">
                <a:solidFill>
                  <a:srgbClr val="3366FF"/>
                </a:solidFill>
              </a:rPr>
              <a:t>Application containment </a:t>
            </a:r>
            <a:r>
              <a:rPr lang="en-US" altLang="en-US" sz="1600" dirty="0"/>
              <a:t>- Not virtualization at all but rather provides virtualization-like features by segregating applications from the operating system, making them more secure, manageable</a:t>
            </a:r>
          </a:p>
          <a:p>
            <a:pPr lvl="2"/>
            <a:r>
              <a:rPr lang="en-US" altLang="en-US" sz="1600" dirty="0"/>
              <a:t>Including Oracle Solaris Zones, BSD Jails, and IBM AIX WPARs </a:t>
            </a:r>
          </a:p>
          <a:p>
            <a:r>
              <a:rPr lang="en-US" altLang="en-US" dirty="0" smtClean="0"/>
              <a:t>Much variation due to breadth, depth and importance of virtualization in modern computing</a:t>
            </a:r>
          </a:p>
          <a:p>
            <a:pPr lvl="1"/>
            <a:endParaRPr lang="en-US" altLang="en-US" dirty="0" smtClean="0"/>
          </a:p>
        </p:txBody>
      </p:sp>
    </p:spTree>
    <p:extLst>
      <p:ext uri="{BB962C8B-B14F-4D97-AF65-F5344CB8AC3E}">
        <p14:creationId xmlns:p14="http://schemas.microsoft.com/office/powerpoint/2010/main" val="644170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noChangeArrowheads="1"/>
          </p:cNvSpPr>
          <p:nvPr>
            <p:ph type="title"/>
          </p:nvPr>
        </p:nvSpPr>
        <p:spPr>
          <a:xfrm>
            <a:off x="543845" y="460877"/>
            <a:ext cx="8229600" cy="576263"/>
          </a:xfrm>
        </p:spPr>
        <p:txBody>
          <a:bodyPr>
            <a:normAutofit fontScale="90000"/>
          </a:bodyPr>
          <a:lstStyle/>
          <a:p>
            <a:r>
              <a:rPr lang="en-US" altLang="en-US" dirty="0" smtClean="0"/>
              <a:t>Types of VMs – </a:t>
            </a:r>
            <a:r>
              <a:rPr lang="en-US" altLang="en-US" b="1" dirty="0" smtClean="0"/>
              <a:t>Emulation</a:t>
            </a:r>
          </a:p>
        </p:txBody>
      </p:sp>
      <p:sp>
        <p:nvSpPr>
          <p:cNvPr id="39938" name="Content Placeholder 2"/>
          <p:cNvSpPr>
            <a:spLocks noGrp="1" noChangeArrowheads="1"/>
          </p:cNvSpPr>
          <p:nvPr>
            <p:ph idx="1"/>
          </p:nvPr>
        </p:nvSpPr>
        <p:spPr>
          <a:xfrm>
            <a:off x="543846" y="1607097"/>
            <a:ext cx="11072898" cy="5026025"/>
          </a:xfrm>
        </p:spPr>
        <p:txBody>
          <a:bodyPr>
            <a:normAutofit/>
          </a:bodyPr>
          <a:lstStyle/>
          <a:p>
            <a:endParaRPr lang="en-US" altLang="en-US" sz="1700" dirty="0" smtClean="0"/>
          </a:p>
          <a:p>
            <a:r>
              <a:rPr lang="en-US" altLang="en-US" sz="1700" dirty="0" smtClean="0"/>
              <a:t>Another </a:t>
            </a:r>
            <a:r>
              <a:rPr lang="en-US" altLang="en-US" sz="1700" dirty="0"/>
              <a:t>(older) way for running one operating system on a different operating system</a:t>
            </a:r>
          </a:p>
          <a:p>
            <a:pPr lvl="1"/>
            <a:r>
              <a:rPr lang="en-US" altLang="en-US" sz="1700" dirty="0"/>
              <a:t>Virtualization requires underlying CPU to be same as guest was compiled for</a:t>
            </a:r>
          </a:p>
          <a:p>
            <a:pPr lvl="1"/>
            <a:r>
              <a:rPr lang="en-US" altLang="en-US" sz="1700" dirty="0"/>
              <a:t>Emulation allows guest to run on different CPU</a:t>
            </a:r>
          </a:p>
          <a:p>
            <a:r>
              <a:rPr lang="en-US" altLang="en-US" sz="1700" dirty="0"/>
              <a:t>Necessary to translate all guest instructions from guest CPU to native CPU</a:t>
            </a:r>
          </a:p>
          <a:p>
            <a:pPr lvl="1"/>
            <a:r>
              <a:rPr lang="en-US" altLang="en-US" sz="1700" dirty="0"/>
              <a:t>Emulation, not virtualization</a:t>
            </a:r>
          </a:p>
          <a:p>
            <a:r>
              <a:rPr lang="en-US" altLang="en-US" sz="1700" dirty="0"/>
              <a:t>Useful when host system has one architecture, guest compiled for other architecture</a:t>
            </a:r>
          </a:p>
          <a:p>
            <a:pPr lvl="1"/>
            <a:r>
              <a:rPr lang="en-US" altLang="en-US" sz="1700" dirty="0"/>
              <a:t>Company replacing outdated servers with new servers containing different CPU architecture, but still want to run old applications</a:t>
            </a:r>
          </a:p>
          <a:p>
            <a:r>
              <a:rPr lang="en-US" altLang="en-US" sz="1700" dirty="0"/>
              <a:t>Performance challenge – order of magnitude slower than native code</a:t>
            </a:r>
          </a:p>
          <a:p>
            <a:pPr lvl="1"/>
            <a:r>
              <a:rPr lang="en-US" altLang="en-US" sz="1700" dirty="0"/>
              <a:t>New machines faster than older machines so can reduce slowdown</a:t>
            </a:r>
          </a:p>
          <a:p>
            <a:r>
              <a:rPr lang="en-US" altLang="en-US" sz="1700" dirty="0"/>
              <a:t>Very popular – especially in gaming where old consoles emulated on new</a:t>
            </a:r>
          </a:p>
          <a:p>
            <a:pPr lvl="1"/>
            <a:endParaRPr lang="en-US" altLang="en-US" dirty="0" smtClean="0"/>
          </a:p>
          <a:p>
            <a:pPr lvl="2"/>
            <a:endParaRPr lang="en-US" altLang="en-US" dirty="0" smtClean="0"/>
          </a:p>
          <a:p>
            <a:pPr>
              <a:buFont typeface="Monotype Sorts" pitchFamily="-84" charset="2"/>
              <a:buNone/>
            </a:pPr>
            <a:endParaRPr lang="en-US" altLang="en-US" dirty="0" smtClean="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493975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noChangeArrowheads="1"/>
          </p:cNvSpPr>
          <p:nvPr>
            <p:ph type="title"/>
          </p:nvPr>
        </p:nvSpPr>
        <p:spPr>
          <a:xfrm>
            <a:off x="501723" y="373072"/>
            <a:ext cx="8229600" cy="576262"/>
          </a:xfrm>
        </p:spPr>
        <p:txBody>
          <a:bodyPr/>
          <a:lstStyle/>
          <a:p>
            <a:r>
              <a:rPr lang="en-US" altLang="en-US" sz="2800" dirty="0"/>
              <a:t>Types of VMs – </a:t>
            </a:r>
            <a:r>
              <a:rPr lang="en-US" altLang="en-US" sz="2800" b="1" dirty="0"/>
              <a:t>Programming Environment Virtualization</a:t>
            </a:r>
          </a:p>
        </p:txBody>
      </p:sp>
      <p:sp>
        <p:nvSpPr>
          <p:cNvPr id="40962" name="Content Placeholder 2">
            <a:extLst>
              <a:ext uri="{FF2B5EF4-FFF2-40B4-BE49-F238E27FC236}">
                <a16:creationId xmlns:a16="http://schemas.microsoft.com/office/drawing/2014/main" id="{5C6CCD97-22DF-BB4E-91B4-2E445C3D6EE9}"/>
              </a:ext>
            </a:extLst>
          </p:cNvPr>
          <p:cNvSpPr>
            <a:spLocks noGrp="1"/>
          </p:cNvSpPr>
          <p:nvPr>
            <p:ph idx="1"/>
          </p:nvPr>
        </p:nvSpPr>
        <p:spPr>
          <a:xfrm>
            <a:off x="501723" y="1855888"/>
            <a:ext cx="11192294" cy="4530725"/>
          </a:xfrm>
        </p:spPr>
        <p:txBody>
          <a:bodyPr>
            <a:normAutofit/>
          </a:bodyPr>
          <a:lstStyle/>
          <a:p>
            <a:pPr>
              <a:buFont typeface="Arial" panose="020B0604020202020204" pitchFamily="34" charset="0"/>
              <a:buChar char="•"/>
              <a:defRPr/>
            </a:pPr>
            <a:r>
              <a:rPr lang="en-US" dirty="0">
                <a:ea typeface="ＭＳ Ｐゴシック" charset="0"/>
              </a:rPr>
              <a:t>Also not-really-virtualization but using same techniques, providing similar features</a:t>
            </a:r>
          </a:p>
          <a:p>
            <a:pPr>
              <a:buFont typeface="Arial" panose="020B0604020202020204" pitchFamily="34" charset="0"/>
              <a:buChar char="•"/>
              <a:defRPr/>
            </a:pPr>
            <a:r>
              <a:rPr lang="en-US" dirty="0">
                <a:ea typeface="ＭＳ Ｐゴシック" charset="0"/>
              </a:rPr>
              <a:t>Programming language is designed to run within custom-built virtualized environment</a:t>
            </a:r>
          </a:p>
          <a:p>
            <a:pPr lvl="1">
              <a:buFont typeface="Arial" panose="020B0604020202020204" pitchFamily="34" charset="0"/>
              <a:buChar char="•"/>
              <a:defRPr/>
            </a:pPr>
            <a:r>
              <a:rPr lang="en-US" dirty="0">
                <a:ea typeface="ＭＳ Ｐゴシック" charset="0"/>
              </a:rPr>
              <a:t>For example Oracle Java has many features that depend on running in </a:t>
            </a:r>
            <a:r>
              <a:rPr lang="en-US" b="1" dirty="0">
                <a:solidFill>
                  <a:srgbClr val="3366FF"/>
                </a:solidFill>
                <a:ea typeface="ＭＳ Ｐゴシック" charset="0"/>
              </a:rPr>
              <a:t>Java Virtual Machine</a:t>
            </a:r>
            <a:r>
              <a:rPr lang="en-US" dirty="0">
                <a:ea typeface="ＭＳ Ｐゴシック" charset="0"/>
              </a:rPr>
              <a:t> (</a:t>
            </a:r>
            <a:r>
              <a:rPr lang="en-US" b="1" dirty="0">
                <a:solidFill>
                  <a:srgbClr val="3366FF"/>
                </a:solidFill>
                <a:ea typeface="ＭＳ Ｐゴシック" charset="0"/>
              </a:rPr>
              <a:t>JVM</a:t>
            </a:r>
            <a:r>
              <a:rPr lang="en-US" dirty="0">
                <a:ea typeface="ＭＳ Ｐゴシック" charset="0"/>
              </a:rPr>
              <a:t>)</a:t>
            </a:r>
          </a:p>
          <a:p>
            <a:pPr>
              <a:buFont typeface="Arial" panose="020B0604020202020204" pitchFamily="34" charset="0"/>
              <a:buChar char="•"/>
              <a:defRPr/>
            </a:pPr>
            <a:r>
              <a:rPr lang="en-US" dirty="0">
                <a:ea typeface="ＭＳ Ｐゴシック" charset="0"/>
              </a:rPr>
              <a:t>In this case virtualization is defined as providing APIs that define a set of features made available to a language and programs written in that language to provide an improved execution environment</a:t>
            </a:r>
          </a:p>
          <a:p>
            <a:pPr>
              <a:buFont typeface="Arial" panose="020B0604020202020204" pitchFamily="34" charset="0"/>
              <a:buChar char="•"/>
              <a:defRPr/>
            </a:pPr>
            <a:r>
              <a:rPr lang="en-US" dirty="0">
                <a:ea typeface="ＭＳ Ｐゴシック" charset="0"/>
              </a:rPr>
              <a:t>JVM compiled to run on many systems (including some smart phones even)</a:t>
            </a:r>
          </a:p>
          <a:p>
            <a:pPr>
              <a:buFont typeface="Arial" panose="020B0604020202020204" pitchFamily="34" charset="0"/>
              <a:buChar char="•"/>
              <a:defRPr/>
            </a:pPr>
            <a:r>
              <a:rPr lang="en-US" dirty="0">
                <a:ea typeface="ＭＳ Ｐゴシック" charset="0"/>
              </a:rPr>
              <a:t>Programs written in Java run in the JVM no matter the underlying system</a:t>
            </a:r>
          </a:p>
          <a:p>
            <a:pPr>
              <a:buFont typeface="Arial" panose="020B0604020202020204" pitchFamily="34" charset="0"/>
              <a:buChar char="•"/>
              <a:defRPr/>
            </a:pPr>
            <a:r>
              <a:rPr lang="en-US" dirty="0">
                <a:ea typeface="ＭＳ Ｐゴシック" charset="0"/>
              </a:rPr>
              <a:t>Similar to </a:t>
            </a:r>
            <a:r>
              <a:rPr lang="en-US" b="1" dirty="0">
                <a:solidFill>
                  <a:srgbClr val="3366FF"/>
                </a:solidFill>
                <a:ea typeface="ＭＳ Ｐゴシック" charset="0"/>
              </a:rPr>
              <a:t>interpreted languages</a:t>
            </a:r>
          </a:p>
          <a:p>
            <a:pPr lvl="1">
              <a:buFont typeface="Monotype Sorts" charset="0"/>
              <a:buChar char="l"/>
              <a:defRPr/>
            </a:pPr>
            <a:endParaRPr lang="en-US" dirty="0">
              <a:ea typeface="ＭＳ Ｐゴシック" charset="0"/>
            </a:endParaRPr>
          </a:p>
          <a:p>
            <a:pPr lvl="2">
              <a:buFont typeface="Webdings" charset="0"/>
              <a:buChar char="4"/>
              <a:defRPr/>
            </a:pPr>
            <a:endParaRPr lang="en-US" dirty="0">
              <a:ea typeface="ＭＳ Ｐゴシック" charset="0"/>
            </a:endParaRPr>
          </a:p>
          <a:p>
            <a:pPr marL="0" indent="0">
              <a:buNone/>
              <a:defRPr/>
            </a:pPr>
            <a:endParaRPr lang="en-US" dirty="0">
              <a:latin typeface="Courier New"/>
              <a:ea typeface="ＭＳ Ｐゴシック" charset="0"/>
              <a:cs typeface="Courier New"/>
            </a:endParaRPr>
          </a:p>
        </p:txBody>
      </p:sp>
    </p:spTree>
    <p:extLst>
      <p:ext uri="{BB962C8B-B14F-4D97-AF65-F5344CB8AC3E}">
        <p14:creationId xmlns:p14="http://schemas.microsoft.com/office/powerpoint/2010/main" val="12204038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4832</TotalTime>
  <Words>2334</Words>
  <Application>Microsoft Office PowerPoint</Application>
  <PresentationFormat>Widescreen</PresentationFormat>
  <Paragraphs>198</Paragraphs>
  <Slides>33</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33</vt:i4>
      </vt:variant>
    </vt:vector>
  </HeadingPairs>
  <TitlesOfParts>
    <vt:vector size="45" baseType="lpstr">
      <vt:lpstr>ＭＳ Ｐゴシック</vt:lpstr>
      <vt:lpstr>Arial</vt:lpstr>
      <vt:lpstr>Calibri</vt:lpstr>
      <vt:lpstr>Century Gothic</vt:lpstr>
      <vt:lpstr>Courier New</vt:lpstr>
      <vt:lpstr>Georgia</vt:lpstr>
      <vt:lpstr>Monotype Sorts</vt:lpstr>
      <vt:lpstr>Times New Roman</vt:lpstr>
      <vt:lpstr>Webdings</vt:lpstr>
      <vt:lpstr>Wingdings</vt:lpstr>
      <vt:lpstr>Wingdings 3</vt:lpstr>
      <vt:lpstr>Ion</vt:lpstr>
      <vt:lpstr>Workshop :  Virtualization vs Containerization</vt:lpstr>
      <vt:lpstr>Virtualization</vt:lpstr>
      <vt:lpstr>Virtualization  (cont.)</vt:lpstr>
      <vt:lpstr>Schematic of a virtual machine</vt:lpstr>
      <vt:lpstr>Virtualization  (cont.)</vt:lpstr>
      <vt:lpstr>Computing Environments - Virtualization</vt:lpstr>
      <vt:lpstr>Implementation of VMMs</vt:lpstr>
      <vt:lpstr>Types of VMs – Emulation</vt:lpstr>
      <vt:lpstr>Types of VMs – Programming Environment Virtualization</vt:lpstr>
      <vt:lpstr>Types of VMs – Application Containment</vt:lpstr>
      <vt:lpstr>Types of VMs – Paravirtualization (OS-Assisted)</vt:lpstr>
      <vt:lpstr>Types of VMs – Paravirtualization (cont.)</vt:lpstr>
      <vt:lpstr>Types of VMs – Paravirtualization (cont.)</vt:lpstr>
      <vt:lpstr>Full Virtualization (Bare Metal)</vt:lpstr>
      <vt:lpstr>Benefits and Features</vt:lpstr>
      <vt:lpstr>Benefits and Features (cont.)</vt:lpstr>
      <vt:lpstr>HostOS/GuestOS Products</vt:lpstr>
      <vt:lpstr>Hypervisor Products</vt:lpstr>
      <vt:lpstr>Example</vt:lpstr>
      <vt:lpstr>PowerPoint Presentation</vt:lpstr>
      <vt:lpstr>PowerPoint Presentation</vt:lpstr>
      <vt:lpstr>Containerization</vt:lpstr>
      <vt:lpstr>Advantages</vt:lpstr>
      <vt:lpstr>Disadvantages</vt:lpstr>
      <vt:lpstr>Container Products</vt:lpstr>
      <vt:lpstr>Virtualization vs Containerization</vt:lpstr>
      <vt:lpstr>Virtualization vs Containerization</vt:lpstr>
      <vt:lpstr>Virtualization vs Containerization</vt:lpstr>
      <vt:lpstr>Virtualization vs Containerization</vt:lpstr>
      <vt:lpstr>PowerPoint Presentation</vt:lpstr>
      <vt:lpstr>Development, Provisioning and Automation Tools for Virtualization and Containerization</vt:lpstr>
      <vt:lpstr>Combined as Final Product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Workshop :  Virtualization vs Containerization</dc:title>
  <dc:creator>Ensign Budi</dc:creator>
  <cp:lastModifiedBy>Ensign Budi</cp:lastModifiedBy>
  <cp:revision>42</cp:revision>
  <dcterms:created xsi:type="dcterms:W3CDTF">2019-08-21T05:37:28Z</dcterms:created>
  <dcterms:modified xsi:type="dcterms:W3CDTF">2019-08-28T06:24:15Z</dcterms:modified>
</cp:coreProperties>
</file>

<file path=docProps/thumbnail.jpeg>
</file>